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56" r:id="rId5"/>
    <p:sldId id="1042" r:id="rId6"/>
    <p:sldId id="1113" r:id="rId7"/>
    <p:sldId id="1112" r:id="rId8"/>
    <p:sldId id="1109" r:id="rId9"/>
    <p:sldId id="1110" r:id="rId10"/>
    <p:sldId id="1115" r:id="rId11"/>
    <p:sldId id="1114" r:id="rId12"/>
    <p:sldId id="1111" r:id="rId13"/>
    <p:sldId id="1116" r:id="rId14"/>
    <p:sldId id="268" r:id="rId15"/>
    <p:sldId id="261" r:id="rId16"/>
    <p:sldId id="260" r:id="rId17"/>
    <p:sldId id="262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710E72-CC4F-4BFB-9E8B-74E6D77B830D}" v="1" dt="2025-02-06T10:40:34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149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ardo Estefano Rosa" userId="2b5a1749-d712-448c-849d-19db0aa8683a" providerId="ADAL" clId="{33710E72-CC4F-4BFB-9E8B-74E6D77B830D}"/>
    <pc:docChg chg="custSel addSld delSld modSld sldOrd">
      <pc:chgData name="Ricardo Estefano Rosa" userId="2b5a1749-d712-448c-849d-19db0aa8683a" providerId="ADAL" clId="{33710E72-CC4F-4BFB-9E8B-74E6D77B830D}" dt="2025-02-06T10:44:15.860" v="175" actId="47"/>
      <pc:docMkLst>
        <pc:docMk/>
      </pc:docMkLst>
      <pc:sldChg chg="modSp mod ord">
        <pc:chgData name="Ricardo Estefano Rosa" userId="2b5a1749-d712-448c-849d-19db0aa8683a" providerId="ADAL" clId="{33710E72-CC4F-4BFB-9E8B-74E6D77B830D}" dt="2025-02-06T10:43:22.254" v="168" actId="1035"/>
        <pc:sldMkLst>
          <pc:docMk/>
          <pc:sldMk cId="2998452236" sldId="261"/>
        </pc:sldMkLst>
        <pc:spChg chg="mod">
          <ac:chgData name="Ricardo Estefano Rosa" userId="2b5a1749-d712-448c-849d-19db0aa8683a" providerId="ADAL" clId="{33710E72-CC4F-4BFB-9E8B-74E6D77B830D}" dt="2025-02-06T10:43:22.254" v="168" actId="1035"/>
          <ac:spMkLst>
            <pc:docMk/>
            <pc:sldMk cId="2998452236" sldId="261"/>
            <ac:spMk id="4" creationId="{ABDDCA07-F9FB-2D9F-39C6-1C0F5DE817AB}"/>
          </ac:spMkLst>
        </pc:spChg>
        <pc:picChg chg="mod">
          <ac:chgData name="Ricardo Estefano Rosa" userId="2b5a1749-d712-448c-849d-19db0aa8683a" providerId="ADAL" clId="{33710E72-CC4F-4BFB-9E8B-74E6D77B830D}" dt="2025-02-06T10:43:17.500" v="157" actId="1076"/>
          <ac:picMkLst>
            <pc:docMk/>
            <pc:sldMk cId="2998452236" sldId="261"/>
            <ac:picMk id="3" creationId="{A05B0B09-79BC-0A61-39EA-4CD90432646D}"/>
          </ac:picMkLst>
        </pc:picChg>
        <pc:picChg chg="mod">
          <ac:chgData name="Ricardo Estefano Rosa" userId="2b5a1749-d712-448c-849d-19db0aa8683a" providerId="ADAL" clId="{33710E72-CC4F-4BFB-9E8B-74E6D77B830D}" dt="2025-02-06T10:43:22.254" v="168" actId="1035"/>
          <ac:picMkLst>
            <pc:docMk/>
            <pc:sldMk cId="2998452236" sldId="261"/>
            <ac:picMk id="5" creationId="{13BC30FF-6127-05E3-B0B9-4FA026FA2C9A}"/>
          </ac:picMkLst>
        </pc:picChg>
        <pc:picChg chg="mod">
          <ac:chgData name="Ricardo Estefano Rosa" userId="2b5a1749-d712-448c-849d-19db0aa8683a" providerId="ADAL" clId="{33710E72-CC4F-4BFB-9E8B-74E6D77B830D}" dt="2025-02-06T10:43:22.254" v="168" actId="1035"/>
          <ac:picMkLst>
            <pc:docMk/>
            <pc:sldMk cId="2998452236" sldId="261"/>
            <ac:picMk id="10" creationId="{9EC67115-E5D6-A0D9-B10E-7ED20D977AE6}"/>
          </ac:picMkLst>
        </pc:picChg>
      </pc:sldChg>
      <pc:sldChg chg="addSp delSp modSp mod">
        <pc:chgData name="Ricardo Estefano Rosa" userId="2b5a1749-d712-448c-849d-19db0aa8683a" providerId="ADAL" clId="{33710E72-CC4F-4BFB-9E8B-74E6D77B830D}" dt="2025-02-06T10:41:38.406" v="27" actId="1076"/>
        <pc:sldMkLst>
          <pc:docMk/>
          <pc:sldMk cId="2897685030" sldId="1111"/>
        </pc:sldMkLst>
        <pc:grpChg chg="del">
          <ac:chgData name="Ricardo Estefano Rosa" userId="2b5a1749-d712-448c-849d-19db0aa8683a" providerId="ADAL" clId="{33710E72-CC4F-4BFB-9E8B-74E6D77B830D}" dt="2025-02-06T10:38:54.007" v="1" actId="478"/>
          <ac:grpSpMkLst>
            <pc:docMk/>
            <pc:sldMk cId="2897685030" sldId="1111"/>
            <ac:grpSpMk id="2" creationId="{B517E549-E41B-4C82-E719-9EF09BC8B0AC}"/>
          </ac:grpSpMkLst>
        </pc:grpChg>
        <pc:picChg chg="mod">
          <ac:chgData name="Ricardo Estefano Rosa" userId="2b5a1749-d712-448c-849d-19db0aa8683a" providerId="ADAL" clId="{33710E72-CC4F-4BFB-9E8B-74E6D77B830D}" dt="2025-02-06T10:41:30.657" v="23" actId="1076"/>
          <ac:picMkLst>
            <pc:docMk/>
            <pc:sldMk cId="2897685030" sldId="1111"/>
            <ac:picMk id="7" creationId="{EAA638ED-93D7-A503-BAD8-34737BD8DA72}"/>
          </ac:picMkLst>
        </pc:picChg>
        <pc:picChg chg="add mod ord">
          <ac:chgData name="Ricardo Estefano Rosa" userId="2b5a1749-d712-448c-849d-19db0aa8683a" providerId="ADAL" clId="{33710E72-CC4F-4BFB-9E8B-74E6D77B830D}" dt="2025-02-06T10:41:38.406" v="27" actId="1076"/>
          <ac:picMkLst>
            <pc:docMk/>
            <pc:sldMk cId="2897685030" sldId="1111"/>
            <ac:picMk id="8" creationId="{F312BBCC-C320-DF2E-B056-516EA1D212E8}"/>
          </ac:picMkLst>
        </pc:picChg>
      </pc:sldChg>
      <pc:sldChg chg="addSp delSp modSp add mod">
        <pc:chgData name="Ricardo Estefano Rosa" userId="2b5a1749-d712-448c-849d-19db0aa8683a" providerId="ADAL" clId="{33710E72-CC4F-4BFB-9E8B-74E6D77B830D}" dt="2025-02-06T10:41:00.881" v="19" actId="2085"/>
        <pc:sldMkLst>
          <pc:docMk/>
          <pc:sldMk cId="4277166625" sldId="1116"/>
        </pc:sldMkLst>
        <pc:spChg chg="add mod">
          <ac:chgData name="Ricardo Estefano Rosa" userId="2b5a1749-d712-448c-849d-19db0aa8683a" providerId="ADAL" clId="{33710E72-CC4F-4BFB-9E8B-74E6D77B830D}" dt="2025-02-06T10:41:00.881" v="19" actId="2085"/>
          <ac:spMkLst>
            <pc:docMk/>
            <pc:sldMk cId="4277166625" sldId="1116"/>
            <ac:spMk id="8" creationId="{FD4AD018-29B3-2AC4-34CA-E0723963102A}"/>
          </ac:spMkLst>
        </pc:spChg>
        <pc:grpChg chg="del mod">
          <ac:chgData name="Ricardo Estefano Rosa" userId="2b5a1749-d712-448c-849d-19db0aa8683a" providerId="ADAL" clId="{33710E72-CC4F-4BFB-9E8B-74E6D77B830D}" dt="2025-02-06T10:40:22.710" v="9" actId="478"/>
          <ac:grpSpMkLst>
            <pc:docMk/>
            <pc:sldMk cId="4277166625" sldId="1116"/>
            <ac:grpSpMk id="2" creationId="{4CD9B3A7-24FC-88D6-49DA-039477C3457E}"/>
          </ac:grpSpMkLst>
        </pc:grpChg>
        <pc:picChg chg="add mod">
          <ac:chgData name="Ricardo Estefano Rosa" userId="2b5a1749-d712-448c-849d-19db0aa8683a" providerId="ADAL" clId="{33710E72-CC4F-4BFB-9E8B-74E6D77B830D}" dt="2025-02-06T10:40:44.317" v="15" actId="1076"/>
          <ac:picMkLst>
            <pc:docMk/>
            <pc:sldMk cId="4277166625" sldId="1116"/>
            <ac:picMk id="6" creationId="{1923AB12-86E1-17A1-E503-EDE7904FFABA}"/>
          </ac:picMkLst>
        </pc:picChg>
      </pc:sldChg>
      <pc:sldChg chg="addSp delSp modSp add del mod">
        <pc:chgData name="Ricardo Estefano Rosa" userId="2b5a1749-d712-448c-849d-19db0aa8683a" providerId="ADAL" clId="{33710E72-CC4F-4BFB-9E8B-74E6D77B830D}" dt="2025-02-06T10:44:15.860" v="175" actId="47"/>
        <pc:sldMkLst>
          <pc:docMk/>
          <pc:sldMk cId="2026262345" sldId="1117"/>
        </pc:sldMkLst>
        <pc:picChg chg="add del mod">
          <ac:chgData name="Ricardo Estefano Rosa" userId="2b5a1749-d712-448c-849d-19db0aa8683a" providerId="ADAL" clId="{33710E72-CC4F-4BFB-9E8B-74E6D77B830D}" dt="2025-02-06T10:44:13.340" v="174" actId="478"/>
          <ac:picMkLst>
            <pc:docMk/>
            <pc:sldMk cId="2026262345" sldId="1117"/>
            <ac:picMk id="3" creationId="{265FF3E9-303E-E6F0-3B3B-807A090C6CED}"/>
          </ac:picMkLst>
        </pc:picChg>
        <pc:picChg chg="del">
          <ac:chgData name="Ricardo Estefano Rosa" userId="2b5a1749-d712-448c-849d-19db0aa8683a" providerId="ADAL" clId="{33710E72-CC4F-4BFB-9E8B-74E6D77B830D}" dt="2025-02-06T10:44:05.667" v="170" actId="478"/>
          <ac:picMkLst>
            <pc:docMk/>
            <pc:sldMk cId="2026262345" sldId="1117"/>
            <ac:picMk id="8" creationId="{10F340BC-BDE4-C0F1-816A-C0123E3A966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D2219-B333-45EB-8938-FB5DC9880204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E0459-7E22-47BC-95F1-9F5B150EDC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074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8FDCE-50A5-4FA8-8D55-41FEE171DE1F}" type="slidenum">
              <a:rPr lang="pt-BR" smtClean="0"/>
              <a:pPr>
                <a:defRPr/>
              </a:pPr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1511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5F3EF-2F3A-FBAA-04ED-2B5D9D16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AD6F5AB-27E0-DE70-C36B-E2FE14E665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DB6FCCA-C4B3-7A8A-5509-35C6C68DA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630DAA5-BACD-AED7-29BD-25E158E4C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8FDCE-50A5-4FA8-8D55-41FEE171DE1F}" type="slidenum">
              <a:rPr lang="pt-BR" smtClean="0"/>
              <a:pPr>
                <a:defRPr/>
              </a:pPr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3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4C2F-B5A1-BF82-EA02-8F7D2C85F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0439D8-4DE7-F79B-2558-4BBD08E4B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6B8D16D-085F-D379-8CEB-993333DA0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74F86D0-C9FF-0244-4EC4-B400D9F557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E8FDCE-50A5-4FA8-8D55-41FEE171DE1F}" type="slidenum">
              <a:rPr lang="pt-BR" smtClean="0"/>
              <a:pPr>
                <a:defRPr/>
              </a:pPr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85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C90493-5BC8-DC3C-89C2-4269E624B1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C95154-3CA3-0617-5777-D1EF4EE60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36A617-5456-9091-F5DF-C8CA6747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6EBDA1-096D-7BF4-F3FC-007FBDE5F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F62A87-8EA1-6087-7192-4A404EBE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000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661C6E-4995-F019-17D8-1F7A56A43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D2B426-C638-F8F3-62E0-2D10D7AD0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0DE6D4-2931-69F5-C57A-0732ACD2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707072-1F5D-2C96-E436-6F182A406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581295C-31A0-97EE-2F4D-5A9FED4A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778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930568-EA61-4A36-482B-0E6AA86DC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DF926C-1FDE-197C-7F92-05F523D38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9CB643-E984-B015-C99C-BA35120A2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03EAE4-5D1D-1EE4-5809-A6A82789F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8AE6EC-A7F8-032B-650C-FDA1C956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52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CBDBE-E3F8-9A07-6F52-57018D5C6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791D62-F0B2-E769-627B-90CB4303D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BE506E-E1F8-B063-3FD4-D07BB202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13AF1F-539E-0402-4EF4-4A6863AB2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B68E1D-523C-9B86-5412-186B9BAA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34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9B738C-231E-7DD7-D9C0-62563A2AA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41CBAB4-FCD8-7535-C027-328139447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2C1A84-15FB-CBCE-B79B-933E518E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711009-5A92-81C2-14B0-B86643194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EB3C69-9D88-AD7B-939A-9CC3B7EF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937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0247D-3794-CF62-1674-AB54D6C7B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F18A73-B082-A4C6-D83E-5AE590D7A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E6AA05-C906-E79B-ECDC-2575B485E3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D45406-DEC1-8183-11B8-04C08F7F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215930B-0800-0BBB-F502-80AAE17A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351CBDD-9052-7C98-F741-1A895ED7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8267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CB44E0-2BB5-EA16-DF39-337F9F41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B18BA3-9979-CC1A-9179-03F24D35A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B6C56EC-A858-D13B-73A0-AFD0EF24F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CC3907-39B2-47FB-6611-68A02E196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6627302-10E1-5A21-5A11-431DE2B92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FE90BCE-8046-E3A2-37E3-A9ACDF152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730937C-B0D3-36DB-7504-B320DAD7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F157BDE-44C7-6AB5-1757-8B31DD87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75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23F82-1FF4-9A62-EB87-8F099210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17453BB-0BDF-E62B-192F-C4257C6A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6619D97-5F10-87F2-E8F6-63FC15BC2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4C4EF1C-E716-28E3-4108-868B9A491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946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A520F3D-44E1-8407-7210-89A9D0C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B99A27B-B632-F695-C25B-D3857FC55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8981DD-8203-ED89-2B0E-27374F91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5879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E48D4-5DDD-732F-93F6-972CDA16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A972D5-6112-6FEB-9AFE-F2175A21C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C79AD5-6838-6BA6-04AD-A0962477B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F705653-DEF1-8DC5-17DF-C03BC5DF7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DA74593-58CD-4BDB-931A-8B83A575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122378-0137-98F6-ED0D-C3F42D5C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543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08FBB5-2ADB-851F-E7AA-40D1A19B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6F76050-6046-A91D-21F2-074EDAD30C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34BE830-8F28-6DED-3CB3-971206966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B61720-DA53-E148-878F-5B025CBD5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034D2C-766B-1D81-07AE-BEA23376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BCE3C3-9189-EE3E-6093-7BAD375C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720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B24A517-44AC-11B5-0B2A-1281516A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328EB2-4E03-2A46-FB47-A16194C33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7C6DB0-A6CE-6E79-D878-7AFEC9056F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B48C4D-36CE-4E88-B573-7BA39ED5456C}" type="datetimeFigureOut">
              <a:rPr lang="pt-BR" smtClean="0"/>
              <a:t>05/02/2025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4F714C-816F-2FAC-4067-625B0E02E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B21DB5-46FC-7AA5-DFED-B80F7A8CA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058CA3-CBC9-4A74-90E3-720850D63B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850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Diagrama&#10;&#10;Descrição gerada automaticamente">
            <a:extLst>
              <a:ext uri="{FF2B5EF4-FFF2-40B4-BE49-F238E27FC236}">
                <a16:creationId xmlns:a16="http://schemas.microsoft.com/office/drawing/2014/main" id="{0FE4E674-2B7F-B98C-3B8C-F9ADE1313B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05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CF610-6E0B-1756-850F-02182E3B8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1854744F-645F-3080-E103-C744829504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923AB12-86E1-17A1-E503-EDE7904FFAB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443" y="179195"/>
            <a:ext cx="11482045" cy="649961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D4AD018-29B3-2AC4-34CA-E0723963102A}"/>
              </a:ext>
            </a:extLst>
          </p:cNvPr>
          <p:cNvSpPr/>
          <p:nvPr/>
        </p:nvSpPr>
        <p:spPr>
          <a:xfrm>
            <a:off x="11248571" y="179194"/>
            <a:ext cx="643986" cy="314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166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905" b="-11905"/>
            </a:stretch>
          </a:blipFill>
        </p:spPr>
        <p:txBody>
          <a:bodyPr/>
          <a:lstStyle/>
          <a:p>
            <a:endParaRPr lang="pt-BR" sz="1200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476" b="-11476"/>
              </a:stretch>
            </a:blipFill>
          </p:spPr>
          <p:txBody>
            <a:bodyPr/>
            <a:lstStyle/>
            <a:p>
              <a:endParaRPr lang="pt-BR" sz="120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939800" y="436042"/>
            <a:ext cx="1082040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</a:pPr>
            <a:r>
              <a:rPr lang="en-US" sz="2666" b="1" spc="-66" dirty="0">
                <a:solidFill>
                  <a:srgbClr val="242B5E"/>
                </a:solidFill>
                <a:latin typeface="Montserrat" panose="00000500000000000000" pitchFamily="2" charset="0"/>
                <a:ea typeface="Montserrat Heavy"/>
                <a:cs typeface="Montserrat Heavy"/>
                <a:sym typeface="Montserrat Heavy"/>
              </a:rPr>
              <a:t>O QUE FALTA(VA) ? - PLEITOS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753C71CD-1137-30F4-8288-BD16B52DA1BB}"/>
              </a:ext>
            </a:extLst>
          </p:cNvPr>
          <p:cNvGrpSpPr/>
          <p:nvPr/>
        </p:nvGrpSpPr>
        <p:grpSpPr>
          <a:xfrm>
            <a:off x="-471488" y="1178496"/>
            <a:ext cx="13021470" cy="680613"/>
            <a:chOff x="-707233" y="1294211"/>
            <a:chExt cx="19532205" cy="1020920"/>
          </a:xfrm>
        </p:grpSpPr>
        <p:grpSp>
          <p:nvGrpSpPr>
            <p:cNvPr id="6" name="Group 6"/>
            <p:cNvGrpSpPr/>
            <p:nvPr/>
          </p:nvGrpSpPr>
          <p:grpSpPr>
            <a:xfrm>
              <a:off x="-707233" y="1294211"/>
              <a:ext cx="19532205" cy="1020920"/>
              <a:chOff x="0" y="0"/>
              <a:chExt cx="26042940" cy="136122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6043000" cy="1361186"/>
              </a:xfrm>
              <a:custGeom>
                <a:avLst/>
                <a:gdLst/>
                <a:ahLst/>
                <a:cxnLst/>
                <a:rect l="l" t="t" r="r" b="b"/>
                <a:pathLst>
                  <a:path w="26043000" h="1361186">
                    <a:moveTo>
                      <a:pt x="26041350" y="0"/>
                    </a:moveTo>
                    <a:lnTo>
                      <a:pt x="690753" y="0"/>
                    </a:lnTo>
                    <a:cubicBezTo>
                      <a:pt x="308864" y="0"/>
                      <a:pt x="0" y="304419"/>
                      <a:pt x="0" y="680593"/>
                    </a:cubicBezTo>
                    <a:cubicBezTo>
                      <a:pt x="0" y="1056767"/>
                      <a:pt x="308864" y="1361186"/>
                      <a:pt x="690753" y="1361186"/>
                    </a:cubicBezTo>
                    <a:lnTo>
                      <a:pt x="26043000" y="1361186"/>
                    </a:lnTo>
                    <a:lnTo>
                      <a:pt x="26043000" y="0"/>
                    </a:lnTo>
                    <a:close/>
                  </a:path>
                </a:pathLst>
              </a:custGeom>
              <a:solidFill>
                <a:srgbClr val="DBFF01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085875" y="1669769"/>
              <a:ext cx="14945175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866" b="1" spc="-39" dirty="0">
                  <a:solidFill>
                    <a:srgbClr val="242B5E"/>
                  </a:solidFill>
                  <a:latin typeface="Montserrat" pitchFamily="2" charset="77"/>
                  <a:ea typeface="Montserrat Heavy"/>
                  <a:cs typeface="Montserrat Heavy"/>
                  <a:sym typeface="Montserrat Heavy"/>
                </a:rPr>
                <a:t>MARCO REGULATÓRIO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867401" y="1454786"/>
              <a:ext cx="11391899" cy="730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09137" lvl="1" indent="-104569">
                <a:lnSpc>
                  <a:spcPts val="1907"/>
                </a:lnSpc>
                <a:buFont typeface="Arial"/>
                <a:buChar char="•"/>
              </a:pPr>
              <a:r>
                <a:rPr lang="pt-BR" sz="1733" i="1" spc="35" dirty="0">
                  <a:solidFill>
                    <a:srgbClr val="242B5E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Publicação de CP sobre </a:t>
              </a:r>
              <a:r>
                <a:rPr lang="pt-BR" sz="1733" b="1" i="1" spc="35" dirty="0">
                  <a:solidFill>
                    <a:srgbClr val="242B5E"/>
                  </a:solidFill>
                  <a:latin typeface="Montserrat" pitchFamily="2" charset="77"/>
                  <a:ea typeface="Montserrat Bold Italics"/>
                  <a:cs typeface="Montserrat Bold Italics"/>
                  <a:sym typeface="Montserrat Bold Italics"/>
                </a:rPr>
                <a:t>Resolução Normativa para BESS </a:t>
              </a:r>
              <a:r>
                <a:rPr lang="pt-BR" sz="1733" i="1" spc="35" dirty="0">
                  <a:solidFill>
                    <a:srgbClr val="242B5E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acoplados e ‘stand-</a:t>
              </a:r>
              <a:r>
                <a:rPr lang="pt-BR" sz="1733" i="1" spc="35" dirty="0" err="1">
                  <a:solidFill>
                    <a:srgbClr val="242B5E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alone</a:t>
              </a:r>
              <a:r>
                <a:rPr lang="pt-BR" sz="1733" i="1" spc="35" dirty="0">
                  <a:solidFill>
                    <a:srgbClr val="242B5E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’ (agente armazenador)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3C808516-9F89-38B3-D0CF-DEF2BEBE7301}"/>
              </a:ext>
            </a:extLst>
          </p:cNvPr>
          <p:cNvGrpSpPr/>
          <p:nvPr/>
        </p:nvGrpSpPr>
        <p:grpSpPr>
          <a:xfrm>
            <a:off x="-508000" y="2299614"/>
            <a:ext cx="13021470" cy="1360624"/>
            <a:chOff x="-762000" y="3179996"/>
            <a:chExt cx="19532205" cy="2040936"/>
          </a:xfrm>
        </p:grpSpPr>
        <p:grpSp>
          <p:nvGrpSpPr>
            <p:cNvPr id="10" name="Group 10"/>
            <p:cNvGrpSpPr/>
            <p:nvPr/>
          </p:nvGrpSpPr>
          <p:grpSpPr>
            <a:xfrm>
              <a:off x="-762000" y="3179996"/>
              <a:ext cx="19532205" cy="2040936"/>
              <a:chOff x="0" y="0"/>
              <a:chExt cx="26042940" cy="376480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043000" cy="3764788"/>
              </a:xfrm>
              <a:custGeom>
                <a:avLst/>
                <a:gdLst/>
                <a:ahLst/>
                <a:cxnLst/>
                <a:rect l="l" t="t" r="r" b="b"/>
                <a:pathLst>
                  <a:path w="26043000" h="3764788">
                    <a:moveTo>
                      <a:pt x="26041350" y="0"/>
                    </a:moveTo>
                    <a:lnTo>
                      <a:pt x="690753" y="0"/>
                    </a:lnTo>
                    <a:cubicBezTo>
                      <a:pt x="308864" y="0"/>
                      <a:pt x="0" y="841883"/>
                      <a:pt x="0" y="1882394"/>
                    </a:cubicBezTo>
                    <a:cubicBezTo>
                      <a:pt x="0" y="2922905"/>
                      <a:pt x="308864" y="3764788"/>
                      <a:pt x="690753" y="3764788"/>
                    </a:cubicBezTo>
                    <a:lnTo>
                      <a:pt x="26043000" y="3764788"/>
                    </a:lnTo>
                    <a:lnTo>
                      <a:pt x="26043000" y="0"/>
                    </a:lnTo>
                    <a:close/>
                  </a:path>
                </a:pathLst>
              </a:custGeom>
              <a:solidFill>
                <a:srgbClr val="DBFF01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028700" y="3812068"/>
              <a:ext cx="4991102" cy="861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1866" b="1" spc="-39" dirty="0">
                  <a:solidFill>
                    <a:srgbClr val="242B5E"/>
                  </a:solidFill>
                  <a:latin typeface="Montserrat" pitchFamily="2" charset="77"/>
                  <a:ea typeface="Montserrat Heavy"/>
                  <a:cs typeface="Montserrat Heavy"/>
                  <a:sym typeface="Montserrat Heavy"/>
                </a:rPr>
                <a:t>CONTRATAÇÕES PELO PODER CONCEDENTE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867402" y="3355279"/>
              <a:ext cx="11391899" cy="1753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09137" lvl="1" indent="-104569">
                <a:spcAft>
                  <a:spcPts val="400"/>
                </a:spcAft>
                <a:buFont typeface="Arial"/>
                <a:buChar char="•"/>
              </a:pPr>
              <a:r>
                <a:rPr lang="pt-BR" sz="1733" b="1" i="1" spc="35" dirty="0">
                  <a:solidFill>
                    <a:srgbClr val="242B5E"/>
                  </a:solidFill>
                  <a:latin typeface="Montserrat" pitchFamily="2" charset="77"/>
                  <a:ea typeface="Montserrat Bold Italics"/>
                  <a:cs typeface="Montserrat Bold Italics"/>
                  <a:sym typeface="Montserrat Bold Italics"/>
                </a:rPr>
                <a:t>LRCAP </a:t>
              </a:r>
              <a:r>
                <a:rPr lang="pt-BR" sz="1733" i="1" spc="35" dirty="0">
                  <a:solidFill>
                    <a:srgbClr val="242B5E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: realização de leilão para armazenamento em 2025;</a:t>
              </a:r>
            </a:p>
            <a:p>
              <a:pPr marL="209137" lvl="1" indent="-104569">
                <a:spcAft>
                  <a:spcPts val="400"/>
                </a:spcAft>
                <a:buFont typeface="Arial"/>
                <a:buChar char="•"/>
              </a:pPr>
              <a:r>
                <a:rPr lang="pt-BR" sz="1733" b="1" i="1" spc="35" dirty="0" err="1">
                  <a:solidFill>
                    <a:srgbClr val="242B5E"/>
                  </a:solidFill>
                  <a:latin typeface="Montserrat" pitchFamily="2" charset="77"/>
                  <a:ea typeface="Montserrat Bold Italics"/>
                  <a:cs typeface="Montserrat Bold Italics"/>
                  <a:sym typeface="Montserrat Bold Italics"/>
                </a:rPr>
                <a:t>Sisol</a:t>
              </a:r>
              <a:r>
                <a:rPr lang="pt-BR" sz="1733" i="1" spc="35" dirty="0">
                  <a:solidFill>
                    <a:srgbClr val="242B5E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: realização de leilão para sistemas híbridos em 2025;</a:t>
              </a:r>
            </a:p>
            <a:p>
              <a:pPr marL="209137" lvl="1" indent="-104569">
                <a:spcAft>
                  <a:spcPts val="400"/>
                </a:spcAft>
                <a:buFont typeface="Arial"/>
                <a:buChar char="•"/>
              </a:pPr>
              <a:r>
                <a:rPr lang="pt-BR" sz="1733" b="1" i="1" spc="35" dirty="0">
                  <a:solidFill>
                    <a:srgbClr val="242B5E"/>
                  </a:solidFill>
                  <a:latin typeface="Montserrat" pitchFamily="2" charset="77"/>
                  <a:ea typeface="Montserrat Bold Italics"/>
                  <a:cs typeface="Montserrat Bold Italics"/>
                  <a:sym typeface="Montserrat Bold Italics"/>
                </a:rPr>
                <a:t>Transmissão</a:t>
              </a:r>
              <a:r>
                <a:rPr lang="pt-BR" sz="1733" i="1" spc="35" dirty="0">
                  <a:solidFill>
                    <a:srgbClr val="242B5E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: incorporar BESS nas metodologias e modelos de planejamento da expansão da rede básica;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51A3FE2-ABA2-7CF2-0E87-53C1938F46DD}"/>
              </a:ext>
            </a:extLst>
          </p:cNvPr>
          <p:cNvGrpSpPr/>
          <p:nvPr/>
        </p:nvGrpSpPr>
        <p:grpSpPr>
          <a:xfrm>
            <a:off x="-524670" y="4100742"/>
            <a:ext cx="13021470" cy="1643672"/>
            <a:chOff x="-787005" y="5938840"/>
            <a:chExt cx="19532205" cy="2465508"/>
          </a:xfrm>
        </p:grpSpPr>
        <p:grpSp>
          <p:nvGrpSpPr>
            <p:cNvPr id="14" name="Group 14"/>
            <p:cNvGrpSpPr/>
            <p:nvPr/>
          </p:nvGrpSpPr>
          <p:grpSpPr>
            <a:xfrm>
              <a:off x="-787005" y="5938840"/>
              <a:ext cx="19532205" cy="2465508"/>
              <a:chOff x="0" y="0"/>
              <a:chExt cx="26042940" cy="387910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6043000" cy="3879088"/>
              </a:xfrm>
              <a:custGeom>
                <a:avLst/>
                <a:gdLst/>
                <a:ahLst/>
                <a:cxnLst/>
                <a:rect l="l" t="t" r="r" b="b"/>
                <a:pathLst>
                  <a:path w="26043000" h="3879088">
                    <a:moveTo>
                      <a:pt x="26041350" y="0"/>
                    </a:moveTo>
                    <a:lnTo>
                      <a:pt x="690753" y="0"/>
                    </a:lnTo>
                    <a:cubicBezTo>
                      <a:pt x="308864" y="0"/>
                      <a:pt x="0" y="867410"/>
                      <a:pt x="0" y="1939544"/>
                    </a:cubicBezTo>
                    <a:cubicBezTo>
                      <a:pt x="0" y="3011678"/>
                      <a:pt x="308864" y="3879088"/>
                      <a:pt x="690753" y="3879088"/>
                    </a:cubicBezTo>
                    <a:lnTo>
                      <a:pt x="26043000" y="3879088"/>
                    </a:lnTo>
                    <a:lnTo>
                      <a:pt x="26043000" y="0"/>
                    </a:lnTo>
                    <a:close/>
                  </a:path>
                </a:pathLst>
              </a:custGeom>
              <a:solidFill>
                <a:srgbClr val="1F497D"/>
              </a:solidFill>
            </p:spPr>
            <p:txBody>
              <a:bodyPr/>
              <a:lstStyle/>
              <a:p>
                <a:endParaRPr lang="pt-BR" sz="1200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085876" y="7020605"/>
              <a:ext cx="14865404" cy="384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1866" b="1" spc="-39" dirty="0">
                  <a:solidFill>
                    <a:srgbClr val="FFFFFF"/>
                  </a:solidFill>
                  <a:latin typeface="Montserrat" pitchFamily="2" charset="77"/>
                  <a:ea typeface="Montserrat Heavy"/>
                  <a:cs typeface="Montserrat Heavy"/>
                  <a:sym typeface="Montserrat Heavy"/>
                </a:rPr>
                <a:t>TRIBUTAÇÃO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867402" y="6270734"/>
              <a:ext cx="11391899" cy="17539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09137" lvl="1" indent="-104569">
                <a:spcAft>
                  <a:spcPts val="400"/>
                </a:spcAft>
                <a:buFont typeface="Arial"/>
                <a:buChar char="•"/>
              </a:pPr>
              <a:r>
                <a:rPr lang="pt-BR" sz="1733" b="1" i="1" spc="35" dirty="0">
                  <a:solidFill>
                    <a:srgbClr val="FFFFFF"/>
                  </a:solidFill>
                  <a:latin typeface="Montserrat" pitchFamily="2" charset="77"/>
                  <a:ea typeface="Montserrat Bold Italics"/>
                  <a:cs typeface="Montserrat Bold Italics"/>
                  <a:sym typeface="Montserrat Bold Italics"/>
                </a:rPr>
                <a:t>PIS/COFINS</a:t>
              </a:r>
              <a:r>
                <a:rPr lang="pt-BR" sz="1733" i="1" spc="35" dirty="0">
                  <a:solidFill>
                    <a:srgbClr val="FFFFFF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: incorporar BESS no regime </a:t>
              </a:r>
              <a:r>
                <a:rPr lang="pt-BR" sz="1733" b="1" i="1" spc="35" dirty="0">
                  <a:solidFill>
                    <a:srgbClr val="DBFF01"/>
                  </a:solidFill>
                  <a:latin typeface="Montserrat" pitchFamily="2" charset="77"/>
                  <a:ea typeface="Montserrat Bold Italics"/>
                  <a:cs typeface="Montserrat Bold Italics"/>
                  <a:sym typeface="Montserrat Bold Italics"/>
                </a:rPr>
                <a:t>REIDI</a:t>
              </a:r>
              <a:r>
                <a:rPr lang="pt-BR" sz="1733" i="1" spc="35" dirty="0">
                  <a:solidFill>
                    <a:srgbClr val="FFFFFF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;</a:t>
              </a:r>
            </a:p>
            <a:p>
              <a:pPr marL="209137" lvl="1" indent="-104569">
                <a:spcAft>
                  <a:spcPts val="400"/>
                </a:spcAft>
                <a:buFont typeface="Arial"/>
                <a:buChar char="•"/>
              </a:pPr>
              <a:r>
                <a:rPr lang="pt-BR" sz="1733" b="1" i="1" spc="35" dirty="0">
                  <a:solidFill>
                    <a:srgbClr val="FFFFFF"/>
                  </a:solidFill>
                  <a:latin typeface="Montserrat" pitchFamily="2" charset="77"/>
                  <a:ea typeface="Montserrat Bold Italics"/>
                  <a:cs typeface="Montserrat Bold Italics"/>
                  <a:sym typeface="Montserrat Bold Italics"/>
                </a:rPr>
                <a:t>IPI</a:t>
              </a:r>
              <a:r>
                <a:rPr lang="pt-BR" sz="1733" i="1" spc="35" dirty="0">
                  <a:solidFill>
                    <a:srgbClr val="FFFFFF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: tratamento isonômico a aerogeradores, geradores fotovoltaicos e demais tecnologias de geração;</a:t>
              </a:r>
            </a:p>
            <a:p>
              <a:pPr marL="209137" lvl="1" indent="-104569">
                <a:spcAft>
                  <a:spcPts val="400"/>
                </a:spcAft>
                <a:buFont typeface="Arial"/>
                <a:buChar char="•"/>
              </a:pPr>
              <a:r>
                <a:rPr lang="pt-BR" sz="1733" b="1" i="1" spc="35" dirty="0">
                  <a:solidFill>
                    <a:srgbClr val="FFFFFF"/>
                  </a:solidFill>
                  <a:latin typeface="Montserrat" pitchFamily="2" charset="77"/>
                  <a:ea typeface="Montserrat Bold Italics"/>
                  <a:cs typeface="Montserrat Bold Italics"/>
                  <a:sym typeface="Montserrat Bold Italics"/>
                </a:rPr>
                <a:t>Reforma tributária</a:t>
              </a:r>
              <a:r>
                <a:rPr lang="pt-BR" sz="1733" i="1" spc="35" dirty="0">
                  <a:solidFill>
                    <a:srgbClr val="FFFFFF"/>
                  </a:solidFill>
                  <a:latin typeface="Montserrat" pitchFamily="2" charset="77"/>
                  <a:ea typeface="Montserrat Italics"/>
                  <a:cs typeface="Montserrat Italics"/>
                  <a:sym typeface="Montserrat Italics"/>
                </a:rPr>
                <a:t>: tratamento de BESS com bens de capital;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-177351" y="5602899"/>
            <a:ext cx="7633124" cy="2852880"/>
          </a:xfrm>
          <a:custGeom>
            <a:avLst/>
            <a:gdLst/>
            <a:ahLst/>
            <a:cxnLst/>
            <a:rect l="l" t="t" r="r" b="b"/>
            <a:pathLst>
              <a:path w="11449686" h="4279320">
                <a:moveTo>
                  <a:pt x="0" y="0"/>
                </a:moveTo>
                <a:lnTo>
                  <a:pt x="11449686" y="0"/>
                </a:lnTo>
                <a:lnTo>
                  <a:pt x="11449686" y="4279320"/>
                </a:lnTo>
                <a:lnTo>
                  <a:pt x="0" y="4279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9" name="Freeform 19"/>
          <p:cNvSpPr/>
          <p:nvPr/>
        </p:nvSpPr>
        <p:spPr>
          <a:xfrm>
            <a:off x="4736227" y="5602899"/>
            <a:ext cx="7633124" cy="2852880"/>
          </a:xfrm>
          <a:custGeom>
            <a:avLst/>
            <a:gdLst/>
            <a:ahLst/>
            <a:cxnLst/>
            <a:rect l="l" t="t" r="r" b="b"/>
            <a:pathLst>
              <a:path w="11449686" h="4279320">
                <a:moveTo>
                  <a:pt x="0" y="0"/>
                </a:moveTo>
                <a:lnTo>
                  <a:pt x="11449686" y="0"/>
                </a:lnTo>
                <a:lnTo>
                  <a:pt x="11449686" y="4279320"/>
                </a:lnTo>
                <a:lnTo>
                  <a:pt x="0" y="42793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20" name="Freeform 20"/>
          <p:cNvSpPr/>
          <p:nvPr/>
        </p:nvSpPr>
        <p:spPr>
          <a:xfrm>
            <a:off x="5543953" y="6223000"/>
            <a:ext cx="1104095" cy="226677"/>
          </a:xfrm>
          <a:custGeom>
            <a:avLst/>
            <a:gdLst/>
            <a:ahLst/>
            <a:cxnLst/>
            <a:rect l="l" t="t" r="r" b="b"/>
            <a:pathLst>
              <a:path w="1656143" h="340015">
                <a:moveTo>
                  <a:pt x="0" y="0"/>
                </a:moveTo>
                <a:lnTo>
                  <a:pt x="1656144" y="0"/>
                </a:lnTo>
                <a:lnTo>
                  <a:pt x="1656144" y="340015"/>
                </a:lnTo>
                <a:lnTo>
                  <a:pt x="0" y="340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592" t="-26045" r="-15925" b="-32886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21" name="TextBox 21"/>
          <p:cNvSpPr txBox="1"/>
          <p:nvPr/>
        </p:nvSpPr>
        <p:spPr>
          <a:xfrm>
            <a:off x="2792790" y="6517434"/>
            <a:ext cx="6606421" cy="1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0"/>
              </a:lnSpc>
            </a:pPr>
            <a:r>
              <a:rPr lang="en-US" sz="800" spc="257">
                <a:solidFill>
                  <a:srgbClr val="074184"/>
                </a:solidFill>
                <a:latin typeface="Montserrat"/>
                <a:ea typeface="Montserrat"/>
                <a:cs typeface="Montserrat"/>
                <a:sym typeface="Montserrat"/>
              </a:rPr>
              <a:t>Associação </a:t>
            </a:r>
            <a:r>
              <a:rPr lang="en-US" sz="800" b="1" spc="257">
                <a:solidFill>
                  <a:srgbClr val="07418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Brasileira</a:t>
            </a:r>
            <a:r>
              <a:rPr lang="en-US" sz="800" spc="257">
                <a:solidFill>
                  <a:srgbClr val="074184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800" b="1" spc="257">
                <a:solidFill>
                  <a:srgbClr val="07418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Soluções</a:t>
            </a:r>
            <a:r>
              <a:rPr lang="en-US" sz="800" spc="257">
                <a:solidFill>
                  <a:srgbClr val="074184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800" b="1" spc="257">
                <a:solidFill>
                  <a:srgbClr val="07418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Armazenamento </a:t>
            </a:r>
            <a:r>
              <a:rPr lang="en-US" sz="800" spc="257">
                <a:solidFill>
                  <a:srgbClr val="074184"/>
                </a:solidFill>
                <a:latin typeface="Montserrat"/>
                <a:ea typeface="Montserrat"/>
                <a:cs typeface="Montserrat"/>
                <a:sym typeface="Montserrat"/>
              </a:rPr>
              <a:t>de </a:t>
            </a:r>
            <a:r>
              <a:rPr lang="en-US" sz="800" b="1" spc="257">
                <a:solidFill>
                  <a:srgbClr val="07418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Energia</a:t>
            </a: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8A4D69DD-FDDD-BF6B-0043-2D785CCEFD90}"/>
              </a:ext>
            </a:extLst>
          </p:cNvPr>
          <p:cNvSpPr/>
          <p:nvPr/>
        </p:nvSpPr>
        <p:spPr>
          <a:xfrm>
            <a:off x="7145931" y="272369"/>
            <a:ext cx="2321402" cy="476597"/>
          </a:xfrm>
          <a:custGeom>
            <a:avLst/>
            <a:gdLst/>
            <a:ahLst/>
            <a:cxnLst/>
            <a:rect l="l" t="t" r="r" b="b"/>
            <a:pathLst>
              <a:path w="1656143" h="340015">
                <a:moveTo>
                  <a:pt x="0" y="0"/>
                </a:moveTo>
                <a:lnTo>
                  <a:pt x="1656144" y="0"/>
                </a:lnTo>
                <a:lnTo>
                  <a:pt x="1656144" y="340015"/>
                </a:lnTo>
                <a:lnTo>
                  <a:pt x="0" y="3400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592" t="-26045" r="-15925" b="-32886"/>
            </a:stretch>
          </a:blipFill>
        </p:spPr>
        <p:txBody>
          <a:bodyPr/>
          <a:lstStyle/>
          <a:p>
            <a:endParaRPr lang="pt-BR" sz="1200"/>
          </a:p>
        </p:txBody>
      </p:sp>
      <p:pic>
        <p:nvPicPr>
          <p:cNvPr id="25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735F1910-4C50-5B6F-5614-875B82793139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105" y="6037126"/>
            <a:ext cx="855377" cy="6905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39179-A1F0-E585-8B41-3A66A522A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55F289B3-9541-63EC-CDA4-49A7D8B50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413FC73-2DD8-6965-EEBF-5EA074F74A4D}"/>
              </a:ext>
            </a:extLst>
          </p:cNvPr>
          <p:cNvSpPr txBox="1"/>
          <p:nvPr/>
        </p:nvSpPr>
        <p:spPr>
          <a:xfrm>
            <a:off x="468923" y="356089"/>
            <a:ext cx="4892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Fontes de Financiamento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05B0B09-79BC-0A61-39EA-4CD9043264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7740"/>
          <a:stretch/>
        </p:blipFill>
        <p:spPr>
          <a:xfrm>
            <a:off x="1006887" y="2834127"/>
            <a:ext cx="9437012" cy="362793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BDDCA07-F9FB-2D9F-39C6-1C0F5DE817AB}"/>
              </a:ext>
            </a:extLst>
          </p:cNvPr>
          <p:cNvSpPr txBox="1"/>
          <p:nvPr/>
        </p:nvSpPr>
        <p:spPr>
          <a:xfrm>
            <a:off x="2441340" y="1385565"/>
            <a:ext cx="9089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FINAME – FUNDO CLIMA e +INOVAÇÃO: Até 4% ao ano</a:t>
            </a:r>
          </a:p>
          <a:p>
            <a:r>
              <a:rPr lang="pt-BR" sz="2400" dirty="0"/>
              <a:t>Vários produtos já credenciados, inclusive para uso na transmissão</a:t>
            </a:r>
          </a:p>
          <a:p>
            <a:r>
              <a:rPr lang="pt-BR" sz="2400" dirty="0"/>
              <a:t>Elevado conteúdo local – Só se importa a célula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3BC30FF-6127-05E3-B0B9-4FA026FA2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17" y="1192900"/>
            <a:ext cx="1702241" cy="115002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EC67115-E5D6-A0D9-B10E-7ED20D977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471" y="982823"/>
            <a:ext cx="1251661" cy="2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52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70327-20F7-2F68-37E4-196A83308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9EEF825C-3230-ACF2-1072-0C536F3AEF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356790-700F-B242-4804-61555788E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581" y="617699"/>
            <a:ext cx="3844496" cy="510472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6ED4C5A-D529-0550-8CC3-6EEADB352485}"/>
              </a:ext>
            </a:extLst>
          </p:cNvPr>
          <p:cNvSpPr txBox="1"/>
          <p:nvPr/>
        </p:nvSpPr>
        <p:spPr>
          <a:xfrm>
            <a:off x="468923" y="356089"/>
            <a:ext cx="2759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Boas Notícias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4207C04-204F-254C-1DF1-1506B9C416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896" b="13129"/>
          <a:stretch/>
        </p:blipFill>
        <p:spPr>
          <a:xfrm>
            <a:off x="689323" y="1219201"/>
            <a:ext cx="5406677" cy="165811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BF486DB-58BA-2953-AFAB-1619FBF19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656" y="3007047"/>
            <a:ext cx="6620799" cy="118126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BA2E702-7340-8647-7E12-3F4180E65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56" y="4430521"/>
            <a:ext cx="7020905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5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4741A-A1C3-F8E2-FA55-2337DBCE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2" descr="Logotipo, nome da empresa&#10;&#10;Descrição gerada automaticamente">
            <a:extLst>
              <a:ext uri="{FF2B5EF4-FFF2-40B4-BE49-F238E27FC236}">
                <a16:creationId xmlns:a16="http://schemas.microsoft.com/office/drawing/2014/main" id="{665A4E0D-9059-5CB6-77F2-9F0EE7D629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78" y="-26988"/>
            <a:ext cx="12239978" cy="6884988"/>
          </a:xfrm>
        </p:spPr>
      </p:pic>
    </p:spTree>
    <p:extLst>
      <p:ext uri="{BB962C8B-B14F-4D97-AF65-F5344CB8AC3E}">
        <p14:creationId xmlns:p14="http://schemas.microsoft.com/office/powerpoint/2010/main" val="46842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3C37A1E3-FCC9-44E6-B3DB-A49014902795}"/>
              </a:ext>
            </a:extLst>
          </p:cNvPr>
          <p:cNvSpPr txBox="1"/>
          <p:nvPr/>
        </p:nvSpPr>
        <p:spPr>
          <a:xfrm>
            <a:off x="346397" y="512102"/>
            <a:ext cx="536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cap="all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UM BESS?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DBD0787-1266-4B97-A7A7-E298A5E1B9A0}"/>
              </a:ext>
            </a:extLst>
          </p:cNvPr>
          <p:cNvSpPr/>
          <p:nvPr/>
        </p:nvSpPr>
        <p:spPr>
          <a:xfrm>
            <a:off x="1419217" y="1355302"/>
            <a:ext cx="93535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BESS – Os Sistemas de Armazenamento de Energia em Baterias e seu uso no Sistema de Transmissão</a:t>
            </a:r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91DA6C59-2FFB-7D5B-D017-2B00DC7E0C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1D9FE0D-BF0F-2323-AC18-5B604458594F}"/>
              </a:ext>
            </a:extLst>
          </p:cNvPr>
          <p:cNvSpPr txBox="1"/>
          <p:nvPr/>
        </p:nvSpPr>
        <p:spPr>
          <a:xfrm>
            <a:off x="6626673" y="4335545"/>
            <a:ext cx="4981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Eng. Ricardo Estefano Rosa, MBA, Esp.</a:t>
            </a:r>
          </a:p>
          <a:p>
            <a:r>
              <a:rPr lang="pt-BR" sz="2000" dirty="0"/>
              <a:t>Gerente Global de Vendas BESS na WEG</a:t>
            </a:r>
          </a:p>
          <a:p>
            <a:r>
              <a:rPr lang="pt-BR" sz="2000" dirty="0"/>
              <a:t>Membro do Conselho ABSAE</a:t>
            </a:r>
          </a:p>
          <a:p>
            <a:endParaRPr lang="pt-BR" sz="20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793A0BF-B441-673C-0F32-785239F36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943" y="3838718"/>
            <a:ext cx="2056009" cy="2080818"/>
          </a:xfrm>
          <a:prstGeom prst="ellipse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FA9345F-3689-A4C2-3A77-FFFCBAFE6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55"/>
          <a:stretch/>
        </p:blipFill>
        <p:spPr bwMode="auto">
          <a:xfrm>
            <a:off x="1047008" y="3838718"/>
            <a:ext cx="2818214" cy="19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9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8A497-3B95-AF93-0970-78CB8394C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82EEE0D6-BE44-7072-3283-E8C709BB5A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8CC0676-896C-EC1E-2B79-F752D45026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29" t="2431"/>
          <a:stretch/>
        </p:blipFill>
        <p:spPr>
          <a:xfrm>
            <a:off x="250748" y="1035322"/>
            <a:ext cx="11530740" cy="50399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075D45B-A0D7-6426-CFC6-B557B443FD94}"/>
              </a:ext>
            </a:extLst>
          </p:cNvPr>
          <p:cNvSpPr txBox="1"/>
          <p:nvPr/>
        </p:nvSpPr>
        <p:spPr>
          <a:xfrm>
            <a:off x="468923" y="356089"/>
            <a:ext cx="7612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/>
              <a:t>Tecnologias de Armazenamento na Transmissão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54FEBDB-0B1B-28A2-BC4F-02EFC9145CF4}"/>
              </a:ext>
            </a:extLst>
          </p:cNvPr>
          <p:cNvSpPr/>
          <p:nvPr/>
        </p:nvSpPr>
        <p:spPr>
          <a:xfrm>
            <a:off x="3880338" y="1735014"/>
            <a:ext cx="3892062" cy="3774831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63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156D4-C6CD-6D9E-BBFD-B65EEB3F9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6D32899-E41D-0CD6-7DBC-95771F520E03}"/>
              </a:ext>
            </a:extLst>
          </p:cNvPr>
          <p:cNvSpPr txBox="1"/>
          <p:nvPr/>
        </p:nvSpPr>
        <p:spPr>
          <a:xfrm>
            <a:off x="346397" y="512102"/>
            <a:ext cx="5364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cap="all" spc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é UM BESS?</a:t>
            </a:r>
            <a:endParaRPr lang="pt-BR" sz="2800" b="1" cap="all" spc="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CA3FA7C-19DE-9B3B-B7AF-0B565C26F413}"/>
              </a:ext>
            </a:extLst>
          </p:cNvPr>
          <p:cNvSpPr/>
          <p:nvPr/>
        </p:nvSpPr>
        <p:spPr>
          <a:xfrm>
            <a:off x="563432" y="212953"/>
            <a:ext cx="9353566" cy="196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180975" algn="l"/>
              </a:tabLst>
            </a:pPr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BESS = Battery Energy Storage System</a:t>
            </a:r>
          </a:p>
          <a:p>
            <a:pPr>
              <a:lnSpc>
                <a:spcPct val="150000"/>
              </a:lnSpc>
              <a:tabLst>
                <a:tab pos="180975" algn="l"/>
              </a:tabLst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Sistema de Armazenamento de Energia em Baterias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tabLst>
                <a:tab pos="180975" algn="l"/>
              </a:tabLst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</a:rPr>
              <a:t>Energia e Potência sob Controle = Flexibilidade</a:t>
            </a:r>
          </a:p>
        </p:txBody>
      </p:sp>
      <p:pic>
        <p:nvPicPr>
          <p:cNvPr id="2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4149C86E-FAB0-4184-3953-484E1A3487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pic>
        <p:nvPicPr>
          <p:cNvPr id="1026" name="Picture 2" descr="BESS &amp; Demand Response, What's the Connection?">
            <a:extLst>
              <a:ext uri="{FF2B5EF4-FFF2-40B4-BE49-F238E27FC236}">
                <a16:creationId xmlns:a16="http://schemas.microsoft.com/office/drawing/2014/main" id="{F5CE590D-0935-27E7-DA30-7E873048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71" y="2609071"/>
            <a:ext cx="6672907" cy="373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FDE87128-174E-7DDB-0055-D537BFBD1B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5415" y="1846588"/>
            <a:ext cx="3719114" cy="363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00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CC293-F632-D915-79BA-F85107DB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00B1D047-3C3F-1D4F-5CC6-B3FAF74D82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7772738-72B0-8344-BAD1-42440620BB51}"/>
              </a:ext>
            </a:extLst>
          </p:cNvPr>
          <p:cNvSpPr txBox="1"/>
          <p:nvPr/>
        </p:nvSpPr>
        <p:spPr>
          <a:xfrm>
            <a:off x="468923" y="356089"/>
            <a:ext cx="6343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Os Usos do BESS na Transmissão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0A46DEA-C18B-64BC-05A4-371832EF26F8}"/>
              </a:ext>
            </a:extLst>
          </p:cNvPr>
          <p:cNvSpPr txBox="1"/>
          <p:nvPr/>
        </p:nvSpPr>
        <p:spPr>
          <a:xfrm>
            <a:off x="832901" y="1393371"/>
            <a:ext cx="874559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800" dirty="0"/>
              <a:t>Alívio de Congestionamento</a:t>
            </a:r>
          </a:p>
          <a:p>
            <a:pPr marL="285750" indent="-285750">
              <a:buFontTx/>
              <a:buChar char="-"/>
            </a:pPr>
            <a:r>
              <a:rPr lang="pt-BR" sz="2800" dirty="0"/>
              <a:t>Postergação de Investimentos</a:t>
            </a:r>
          </a:p>
          <a:p>
            <a:pPr marL="285750" indent="-285750">
              <a:buFontTx/>
              <a:buChar char="-"/>
            </a:pPr>
            <a:r>
              <a:rPr lang="pt-BR" sz="2800" dirty="0"/>
              <a:t>Serviços Ancilares (Tensão, Frequência, Reserva)</a:t>
            </a:r>
          </a:p>
          <a:p>
            <a:pPr marL="285750" indent="-285750">
              <a:buFontTx/>
              <a:buChar char="-"/>
            </a:pPr>
            <a:endParaRPr lang="pt-BR" sz="2800" dirty="0"/>
          </a:p>
          <a:p>
            <a:pPr marL="285750" indent="-285750">
              <a:buFontTx/>
              <a:buChar char="-"/>
            </a:pPr>
            <a:r>
              <a:rPr lang="pt-BR" sz="2800" dirty="0"/>
              <a:t>Melhoria dos atributos de </a:t>
            </a:r>
            <a:r>
              <a:rPr lang="pt-BR" sz="2800" b="1" dirty="0"/>
              <a:t>Flexibilidade e Resiliência</a:t>
            </a:r>
          </a:p>
          <a:p>
            <a:pPr marL="285750" indent="-285750">
              <a:buFontTx/>
              <a:buChar char="-"/>
            </a:pPr>
            <a:r>
              <a:rPr lang="pt-BR" sz="2800" dirty="0"/>
              <a:t>Melhor aproveitamento das </a:t>
            </a:r>
            <a:r>
              <a:rPr lang="pt-BR" sz="2800" b="1" dirty="0"/>
              <a:t>Renováveis</a:t>
            </a:r>
          </a:p>
          <a:p>
            <a:pPr marL="285750" indent="-285750">
              <a:buFontTx/>
              <a:buChar char="-"/>
            </a:pPr>
            <a:r>
              <a:rPr lang="pt-BR" sz="2800" b="1" dirty="0"/>
              <a:t>Modernização</a:t>
            </a:r>
            <a:r>
              <a:rPr lang="pt-BR" sz="2800" dirty="0"/>
              <a:t> do Setor Elétrico</a:t>
            </a:r>
          </a:p>
          <a:p>
            <a:pPr marL="285750" indent="-285750">
              <a:buFontTx/>
              <a:buChar char="-"/>
            </a:pPr>
            <a:r>
              <a:rPr lang="pt-BR" sz="2800" b="1" dirty="0"/>
              <a:t>Descarbonização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3539C2C-C650-BEF1-C9C2-DD1F23134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486" y="3844254"/>
            <a:ext cx="2891970" cy="230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91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1DD65-4E45-652C-AA8E-4947C9EAA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789CA301-85F3-5EAF-5764-CD963EBB3D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9EB2869-AF62-CB83-CE48-CC8DF4244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19" y="1189761"/>
            <a:ext cx="7435351" cy="495302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BFC616B-7D19-C867-2BEC-1FC6F77B5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220" y="1189761"/>
            <a:ext cx="2610214" cy="137179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1352D07-2519-133A-54DE-6B346654F636}"/>
              </a:ext>
            </a:extLst>
          </p:cNvPr>
          <p:cNvSpPr txBox="1"/>
          <p:nvPr/>
        </p:nvSpPr>
        <p:spPr>
          <a:xfrm>
            <a:off x="468923" y="356089"/>
            <a:ext cx="3732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O BESS de Registro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F8EA384-5EC3-F6F1-D9B3-C0AB37D269FC}"/>
              </a:ext>
            </a:extLst>
          </p:cNvPr>
          <p:cNvSpPr txBox="1"/>
          <p:nvPr/>
        </p:nvSpPr>
        <p:spPr>
          <a:xfrm>
            <a:off x="8459888" y="2685632"/>
            <a:ext cx="246971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err="1"/>
              <a:t>Registro-SP</a:t>
            </a:r>
            <a:endParaRPr lang="pt-BR" sz="2800" dirty="0"/>
          </a:p>
          <a:p>
            <a:r>
              <a:rPr lang="pt-BR" sz="2800" dirty="0"/>
              <a:t>30MW</a:t>
            </a:r>
          </a:p>
          <a:p>
            <a:r>
              <a:rPr lang="pt-BR" sz="2800" dirty="0"/>
              <a:t>60MWh</a:t>
            </a:r>
          </a:p>
          <a:p>
            <a:r>
              <a:rPr lang="pt-BR" sz="2800" dirty="0"/>
              <a:t>Demanda</a:t>
            </a:r>
            <a:br>
              <a:rPr lang="pt-BR" sz="2800" dirty="0"/>
            </a:br>
            <a:r>
              <a:rPr lang="pt-BR" sz="2800" dirty="0"/>
              <a:t>Litoral Paulista</a:t>
            </a: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169230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DC9DA-2F22-845C-37E7-F6B3FD1FD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D68B4B5A-EB79-8F05-55A6-67784DCF82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99C4501-D32D-267D-9643-FF68B8FFE824}"/>
              </a:ext>
            </a:extLst>
          </p:cNvPr>
          <p:cNvSpPr txBox="1"/>
          <p:nvPr/>
        </p:nvSpPr>
        <p:spPr>
          <a:xfrm>
            <a:off x="468923" y="356089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O BESS de Messias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9B5574-29F3-662E-6B8A-5F68D19958AD}"/>
              </a:ext>
            </a:extLst>
          </p:cNvPr>
          <p:cNvSpPr txBox="1"/>
          <p:nvPr/>
        </p:nvSpPr>
        <p:spPr>
          <a:xfrm>
            <a:off x="8351190" y="2990931"/>
            <a:ext cx="332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Messias-AL</a:t>
            </a:r>
          </a:p>
          <a:p>
            <a:r>
              <a:rPr lang="pt-BR" sz="2800" dirty="0"/>
              <a:t>1MWh+Solar</a:t>
            </a:r>
          </a:p>
          <a:p>
            <a:r>
              <a:rPr lang="pt-BR" sz="2800" dirty="0"/>
              <a:t>Fonte Auxiliar</a:t>
            </a:r>
          </a:p>
          <a:p>
            <a:endParaRPr lang="pt-BR" sz="2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5017462-68D7-0AF6-76E4-260D45D7C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81" y="1073647"/>
            <a:ext cx="6999107" cy="530494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78D49E1-DB82-6D1C-2016-69AAA2BD0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90" y="1073647"/>
            <a:ext cx="1924319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D2AF6-37F3-683F-C7E9-1C7165EA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21BC2BDA-BA58-2DE0-1713-D28C6D309A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11" y="5802312"/>
            <a:ext cx="855377" cy="69056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14CADE1-16C3-BC63-DD06-8A1E33311F11}"/>
              </a:ext>
            </a:extLst>
          </p:cNvPr>
          <p:cNvSpPr txBox="1"/>
          <p:nvPr/>
        </p:nvSpPr>
        <p:spPr>
          <a:xfrm>
            <a:off x="468923" y="356089"/>
            <a:ext cx="3431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O P&amp;D QUANTUM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9E5B80-F509-68F7-AB58-528376B9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519" y="4053443"/>
            <a:ext cx="9037934" cy="679016"/>
          </a:xfrm>
          <a:prstGeom prst="rect">
            <a:avLst/>
          </a:prstGeom>
        </p:spPr>
      </p:pic>
      <p:pic>
        <p:nvPicPr>
          <p:cNvPr id="5" name="Picture 20" descr="Icon&#10;&#10;Description automatically generated">
            <a:extLst>
              <a:ext uri="{FF2B5EF4-FFF2-40B4-BE49-F238E27FC236}">
                <a16:creationId xmlns:a16="http://schemas.microsoft.com/office/drawing/2014/main" id="{C176F33A-E2F8-5D23-4D6B-5586E588B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18" y="2797806"/>
            <a:ext cx="3783470" cy="82931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E7CA227-1F69-4B72-0B59-DF7646AFE9BC}"/>
              </a:ext>
            </a:extLst>
          </p:cNvPr>
          <p:cNvSpPr txBox="1"/>
          <p:nvPr/>
        </p:nvSpPr>
        <p:spPr>
          <a:xfrm>
            <a:off x="1050544" y="3746125"/>
            <a:ext cx="13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Executoras: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2C1EBF3-213D-5E02-037F-96E1799C9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706" y="1376208"/>
            <a:ext cx="9176747" cy="8789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C29A070-5893-B8BF-6513-1003A5272BB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833277" y="2850322"/>
            <a:ext cx="5705580" cy="7768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FF427F8-E718-5C01-3808-A993A42B6FA4}"/>
              </a:ext>
            </a:extLst>
          </p:cNvPr>
          <p:cNvSpPr txBox="1"/>
          <p:nvPr/>
        </p:nvSpPr>
        <p:spPr>
          <a:xfrm>
            <a:off x="3256827" y="5348165"/>
            <a:ext cx="5981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Seminário final em Março/2025</a:t>
            </a:r>
          </a:p>
        </p:txBody>
      </p:sp>
    </p:spTree>
    <p:extLst>
      <p:ext uri="{BB962C8B-B14F-4D97-AF65-F5344CB8AC3E}">
        <p14:creationId xmlns:p14="http://schemas.microsoft.com/office/powerpoint/2010/main" val="2614244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1A0FF-5BDE-C640-E919-6D7FEAF8B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312BBCC-C320-DF2E-B056-516EA1D21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54" y="440527"/>
            <a:ext cx="11456492" cy="5640958"/>
          </a:xfrm>
          <a:prstGeom prst="rect">
            <a:avLst/>
          </a:prstGeom>
        </p:spPr>
      </p:pic>
      <p:pic>
        <p:nvPicPr>
          <p:cNvPr id="7" name="Espaço Reservado para Conteúdo 6" descr="Logotipo&#10;&#10;Descrição gerada automaticamente">
            <a:extLst>
              <a:ext uri="{FF2B5EF4-FFF2-40B4-BE49-F238E27FC236}">
                <a16:creationId xmlns:a16="http://schemas.microsoft.com/office/drawing/2014/main" id="{EAA638ED-93D7-A503-BAD8-34737BD8D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482" y="440527"/>
            <a:ext cx="855377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850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12DCA1FBD113E48A7AC7902987D1510" ma:contentTypeVersion="14" ma:contentTypeDescription="Crie um novo documento." ma:contentTypeScope="" ma:versionID="86c8de8f293e914ecc62f045728d67ae">
  <xsd:schema xmlns:xsd="http://www.w3.org/2001/XMLSchema" xmlns:xs="http://www.w3.org/2001/XMLSchema" xmlns:p="http://schemas.microsoft.com/office/2006/metadata/properties" xmlns:ns2="9a19d94c-8ea3-488c-91fa-17b5a52bd491" xmlns:ns3="c2a58a26-6ec3-4634-a3f1-8dd141500c5b" targetNamespace="http://schemas.microsoft.com/office/2006/metadata/properties" ma:root="true" ma:fieldsID="7804dc5e5d3edfb1ae37d6cd29f19f32" ns2:_="" ns3:_="">
    <xsd:import namespace="9a19d94c-8ea3-488c-91fa-17b5a52bd491"/>
    <xsd:import namespace="c2a58a26-6ec3-4634-a3f1-8dd141500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9d94c-8ea3-488c-91fa-17b5a52bd4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8d197b-efd4-4897-b251-83955c2c37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a58a26-6ec3-4634-a3f1-8dd141500c5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1148d0b-7daa-4c2a-b04a-21c90e8d2e8a}" ma:internalName="TaxCatchAll" ma:showField="CatchAllData" ma:web="c2a58a26-6ec3-4634-a3f1-8dd141500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9d94c-8ea3-488c-91fa-17b5a52bd491">
      <Terms xmlns="http://schemas.microsoft.com/office/infopath/2007/PartnerControls"/>
    </lcf76f155ced4ddcb4097134ff3c332f>
    <TaxCatchAll xmlns="c2a58a26-6ec3-4634-a3f1-8dd141500c5b" xsi:nil="true"/>
  </documentManagement>
</p:properties>
</file>

<file path=customXml/itemProps1.xml><?xml version="1.0" encoding="utf-8"?>
<ds:datastoreItem xmlns:ds="http://schemas.openxmlformats.org/officeDocument/2006/customXml" ds:itemID="{E714D773-275A-4EE3-A19B-B74CCA2453D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03CE5B-B559-4BEF-9857-1115249DD191}"/>
</file>

<file path=customXml/itemProps3.xml><?xml version="1.0" encoding="utf-8"?>
<ds:datastoreItem xmlns:ds="http://schemas.openxmlformats.org/officeDocument/2006/customXml" ds:itemID="{E369DD07-9550-42B5-B622-3FF193C9183E}">
  <ds:schemaRefs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529f0eba-47c5-4c9e-b25c-d8b4f8be0c20"/>
    <ds:schemaRef ds:uri="http://purl.org/dc/elements/1.1/"/>
    <ds:schemaRef ds:uri="http://purl.org/dc/dcmitype/"/>
    <ds:schemaRef ds:uri="http://schemas.microsoft.com/office/infopath/2007/PartnerControl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886666a6-a8d2-4604-a002-95b622cb7e18}" enabled="0" method="" siteId="{886666a6-a8d2-4604-a002-95b622cb7e1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1475</TotalTime>
  <Words>307</Words>
  <Application>Microsoft Office PowerPoint</Application>
  <PresentationFormat>Widescreen</PresentationFormat>
  <Paragraphs>62</Paragraphs>
  <Slides>14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Montserrat</vt:lpstr>
      <vt:lpstr>Montserrat 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Carla Feitoza Ferrari</dc:creator>
  <cp:lastModifiedBy>Ricardo Estefano Rosa</cp:lastModifiedBy>
  <cp:revision>5</cp:revision>
  <dcterms:created xsi:type="dcterms:W3CDTF">2025-01-29T18:43:30Z</dcterms:created>
  <dcterms:modified xsi:type="dcterms:W3CDTF">2025-02-06T10:44:21Z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0x010100A12DCA1FBD113E48A7AC7902987D1510</vt:lpwstr>
  </property>
  <property fmtid="{D5CDD505-2E9C-101B-9397-08002B2CF9AE}" pid="3" name="Order">
    <vt:lpwstr>542100.000000000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