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260" r:id="rId7"/>
    <p:sldId id="261" r:id="rId8"/>
    <p:sldId id="259" r:id="rId9"/>
    <p:sldId id="263" r:id="rId10"/>
    <p:sldId id="264" r:id="rId11"/>
    <p:sldId id="265" r:id="rId12"/>
    <p:sldId id="266" r:id="rId13"/>
    <p:sldId id="267" r:id="rId14"/>
    <p:sldId id="273" r:id="rId15"/>
    <p:sldId id="270" r:id="rId16"/>
    <p:sldId id="268" r:id="rId17"/>
    <p:sldId id="269" r:id="rId18"/>
    <p:sldId id="262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B63"/>
    <a:srgbClr val="0B3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9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iel.cumino\Downloads\CONSUMO%20MENSAL%20DE%20ENERGIA%20EL&#201;TRICA%20POR%20CLASSE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Planilha1!$B$2</c:f>
              <c:strCache>
                <c:ptCount val="1"/>
                <c:pt idx="0">
                  <c:v>CONSUMO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Planilha1!$A$3:$A$22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Planilha1!$B$3:$B$22</c:f>
              <c:numCache>
                <c:formatCode>_(* #,##0_);_(* \(#,##0\);_(* "-"??_);_(@_)</c:formatCode>
                <c:ptCount val="20"/>
                <c:pt idx="0">
                  <c:v>331865.17363099998</c:v>
                </c:pt>
                <c:pt idx="1">
                  <c:v>345336.25970900001</c:v>
                </c:pt>
                <c:pt idx="2">
                  <c:v>356129.31555900001</c:v>
                </c:pt>
                <c:pt idx="3">
                  <c:v>377030.01400000002</c:v>
                </c:pt>
                <c:pt idx="4">
                  <c:v>388472.39897999994</c:v>
                </c:pt>
                <c:pt idx="5">
                  <c:v>384306.38034999988</c:v>
                </c:pt>
                <c:pt idx="6">
                  <c:v>415667.75765999994</c:v>
                </c:pt>
                <c:pt idx="7">
                  <c:v>433015.63385999989</c:v>
                </c:pt>
                <c:pt idx="8">
                  <c:v>448126.39085000003</c:v>
                </c:pt>
                <c:pt idx="9">
                  <c:v>463142.49363000004</c:v>
                </c:pt>
                <c:pt idx="10">
                  <c:v>474823.45389</c:v>
                </c:pt>
                <c:pt idx="11">
                  <c:v>465987.15605000005</c:v>
                </c:pt>
                <c:pt idx="12">
                  <c:v>462068.77518000006</c:v>
                </c:pt>
                <c:pt idx="13">
                  <c:v>467474.73275999998</c:v>
                </c:pt>
                <c:pt idx="14">
                  <c:v>475764.50015100004</c:v>
                </c:pt>
                <c:pt idx="15">
                  <c:v>482515.81426000001</c:v>
                </c:pt>
                <c:pt idx="16">
                  <c:v>476568.90907809994</c:v>
                </c:pt>
                <c:pt idx="17">
                  <c:v>502565.79256299988</c:v>
                </c:pt>
                <c:pt idx="18">
                  <c:v>509441.00598900008</c:v>
                </c:pt>
                <c:pt idx="19">
                  <c:v>531043.47561109997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D-475A-93B6-B6DD2B72F7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overlap val="-16"/>
        <c:axId val="200929408"/>
        <c:axId val="200929888"/>
      </c:barChart>
      <c:catAx>
        <c:axId val="20092940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929888"/>
        <c:crosses val="autoZero"/>
        <c:auto val="1"/>
        <c:lblAlgn val="ctr"/>
        <c:lblOffset val="100"/>
        <c:noMultiLvlLbl val="0"/>
      </c:catAx>
      <c:valAx>
        <c:axId val="200929888"/>
        <c:scaling>
          <c:orientation val="minMax"/>
          <c:max val="600000"/>
          <c:min val="0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092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E541F-1081-493A-BA9D-18D23EFE6302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3F95A-2B46-4FC6-90E3-181A850FBE1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515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90493-5BC8-DC3C-89C2-4269E624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C95154-3CA3-0617-5777-D1EF4EE60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36A617-5456-9091-F5DF-C8CA6747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6EBDA1-096D-7BF4-F3FC-007FBDE5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62A87-8EA1-6087-7192-4A404EBE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00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61C6E-4995-F019-17D8-1F7A56A4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D2B426-C638-F8F3-62E0-2D10D7AD0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0DE6D4-2931-69F5-C57A-0732ACD2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707072-1F5D-2C96-E436-6F182A40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81295C-31A0-97EE-2F4D-5A9FED4A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77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930568-EA61-4A36-482B-0E6AA86DC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DF926C-1FDE-197C-7F92-05F523D38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9CB643-E984-B015-C99C-BA35120A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03EAE4-5D1D-1EE4-5809-A6A82789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8AE6EC-A7F8-032B-650C-FDA1C956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52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CBDBE-E3F8-9A07-6F52-57018D5C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791D62-F0B2-E769-627B-90CB4303D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BE506E-E1F8-B063-3FD4-D07BB202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13AF1F-539E-0402-4EF4-4A6863AB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B68E1D-523C-9B86-5412-186B9BAA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34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B738C-231E-7DD7-D9C0-62563A2A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1CBAB4-FCD8-7535-C027-32813944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2C1A84-15FB-CBCE-B79B-933E518E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711009-5A92-81C2-14B0-B8664319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EB3C69-9D88-AD7B-939A-9CC3B7EF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37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0247D-3794-CF62-1674-AB54D6C7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F18A73-B082-A4C6-D83E-5AE590D7A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E6AA05-C906-E79B-ECDC-2575B485E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D45406-DEC1-8183-11B8-04C08F7F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15930B-0800-0BBB-F502-80AAE17A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51CBDD-9052-7C98-F741-1A895ED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26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B44E0-2BB5-EA16-DF39-337F9F41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B18BA3-9979-CC1A-9179-03F24D35A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6C56EC-A858-D13B-73A0-AFD0EF24F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CC3907-39B2-47FB-6611-68A02E196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627302-10E1-5A21-5A11-431DE2B92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FE90BCE-8046-E3A2-37E3-A9ACDF15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30937C-B0D3-36DB-7504-B320DAD7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157BDE-44C7-6AB5-1757-8B31DD87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5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23F82-1FF4-9A62-EB87-8F099210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7453BB-0BDF-E62B-192F-C4257C6A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6619D97-5F10-87F2-E8F6-63FC15BC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4C4EF1C-E716-28E3-4108-868B9A49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94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A520F3D-44E1-8407-7210-89A9D0C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99A27B-B632-F695-C25B-D3857FC5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8981DD-8203-ED89-2B0E-27374F91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87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E48D4-5DDD-732F-93F6-972CDA16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A972D5-6112-6FEB-9AFE-F2175A21C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C79AD5-6838-6BA6-04AD-A0962477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705653-DEF1-8DC5-17DF-C03BC5DF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A74593-58CD-4BDB-931A-8B83A57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122378-0137-98F6-ED0D-C3F42D5C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3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8FBB5-2ADB-851F-E7AA-40D1A19B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6F76050-6046-A91D-21F2-074EDAD30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4BE830-8F28-6DED-3CB3-971206966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B61720-DA53-E148-878F-5B025CBD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034D2C-766B-1D81-07AE-BEA23376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BCE3C3-9189-EE3E-6093-7BAD375C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20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B24A517-44AC-11B5-0B2A-1281516A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328EB2-4E03-2A46-FB47-A16194C33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7C6DB0-A6CE-6E79-D878-7AFEC9056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4F714C-816F-2FAC-4067-625B0E02E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B21DB5-46FC-7AA5-DFED-B80F7A8CA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5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5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0FE4E674-2B7F-B98C-3B8C-F9ADE1313B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37CF-0748-BF45-E978-3F9FE5FF0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4C66EE25-5460-0684-9DB2-03FC077B44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graphicFrame>
        <p:nvGraphicFramePr>
          <p:cNvPr id="2" name="Group 33">
            <a:extLst>
              <a:ext uri="{FF2B5EF4-FFF2-40B4-BE49-F238E27FC236}">
                <a16:creationId xmlns:a16="http://schemas.microsoft.com/office/drawing/2014/main" id="{39423E28-E741-9FAD-A725-4AB85D9304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5520369"/>
              </p:ext>
            </p:extLst>
          </p:nvPr>
        </p:nvGraphicFramePr>
        <p:xfrm>
          <a:off x="977294" y="1850349"/>
          <a:ext cx="8723297" cy="3708152"/>
        </p:xfrm>
        <a:graphic>
          <a:graphicData uri="http://schemas.openxmlformats.org/drawingml/2006/table">
            <a:tbl>
              <a:tblPr/>
              <a:tblGrid>
                <a:gridCol w="435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4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43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PROPERTIES COMPARISON</a:t>
                      </a:r>
                    </a:p>
                  </a:txBody>
                  <a:tcPr marL="91412" marR="91412" marT="42626" marB="426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marL="91412" marR="91412" marT="42626" marB="426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STELL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CARBON FIBER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7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Coeff. of Thermal Expansion (x 10</a:t>
                      </a:r>
                      <a:r>
                        <a:rPr kumimoji="0" lang="en-US" sz="18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-6</a:t>
                      </a: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en-US" sz="18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O</a:t>
                      </a: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C)</a:t>
                      </a:r>
                    </a:p>
                  </a:txBody>
                  <a:tcPr marL="91412" marR="91412" marT="42626" marB="426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~ 1.0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Tensile Strength (</a:t>
                      </a:r>
                      <a:r>
                        <a:rPr kumimoji="0" lang="en-US" sz="18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kgf</a:t>
                      </a: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/mm</a:t>
                      </a:r>
                      <a:r>
                        <a:rPr kumimoji="0" lang="en-US" sz="1800" b="0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12" marR="91412" marT="42626" marB="426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4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Density (g/cm</a:t>
                      </a:r>
                      <a:r>
                        <a:rPr kumimoji="0" lang="en-US" sz="1800" b="1" i="0" u="none" strike="noStrike" cap="none" normalizeH="0" baseline="3000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12" marR="91412" marT="42626" marB="426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7.8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74030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2121C"/>
                          </a:solidFill>
                          <a:effectLst/>
                          <a:latin typeface="Arial" panose="020B0604020202020204" pitchFamily="34" charset="0"/>
                          <a:ea typeface="ＭＳ Ｐゴシック" pitchFamily="-112" charset="-128"/>
                          <a:cs typeface="Arial" panose="020B0604020202020204" pitchFamily="34" charset="0"/>
                        </a:rPr>
                        <a:t>1.8</a:t>
                      </a:r>
                    </a:p>
                  </a:txBody>
                  <a:tcPr marL="91412" marR="91412" marT="42626" marB="426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6">
            <a:extLst>
              <a:ext uri="{FF2B5EF4-FFF2-40B4-BE49-F238E27FC236}">
                <a16:creationId xmlns:a16="http://schemas.microsoft.com/office/drawing/2014/main" id="{799B0372-FEFE-2B90-2ACD-C1D79A202E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76733" y="1488811"/>
            <a:ext cx="1675945" cy="4214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Seta: para Cima 81">
            <a:extLst>
              <a:ext uri="{FF2B5EF4-FFF2-40B4-BE49-F238E27FC236}">
                <a16:creationId xmlns:a16="http://schemas.microsoft.com/office/drawing/2014/main" id="{A3A45FBE-E7A9-0EF2-2E64-42F95C9EF036}"/>
              </a:ext>
            </a:extLst>
          </p:cNvPr>
          <p:cNvSpPr/>
          <p:nvPr/>
        </p:nvSpPr>
        <p:spPr>
          <a:xfrm>
            <a:off x="8357037" y="5664105"/>
            <a:ext cx="356130" cy="438410"/>
          </a:xfrm>
          <a:prstGeom prst="upArrow">
            <a:avLst/>
          </a:prstGeom>
          <a:solidFill>
            <a:srgbClr val="92D05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799">
              <a:ln>
                <a:solidFill>
                  <a:schemeClr val="accent6"/>
                </a:solidFill>
              </a:ln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CD93276-11CA-77AA-C9EB-671B948C96C7}"/>
              </a:ext>
            </a:extLst>
          </p:cNvPr>
          <p:cNvSpPr txBox="1"/>
          <p:nvPr/>
        </p:nvSpPr>
        <p:spPr>
          <a:xfrm>
            <a:off x="7207033" y="6102515"/>
            <a:ext cx="265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pt-B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</a:t>
            </a:r>
            <a:endParaRPr lang="pt-B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C23D7B4-6C22-C98D-72E4-3BEB3D097C5A}"/>
              </a:ext>
            </a:extLst>
          </p:cNvPr>
          <p:cNvSpPr txBox="1"/>
          <p:nvPr/>
        </p:nvSpPr>
        <p:spPr>
          <a:xfrm>
            <a:off x="567159" y="455528"/>
            <a:ext cx="10358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FIBRA DE CARBONO </a:t>
            </a:r>
            <a:r>
              <a:rPr lang="pt-BR" sz="4000" b="1" i="1" dirty="0" err="1"/>
              <a:t>vs</a:t>
            </a:r>
            <a:r>
              <a:rPr lang="pt-BR" sz="4000" b="1" dirty="0"/>
              <a:t> NÚCLEO DE AÇO</a:t>
            </a:r>
          </a:p>
        </p:txBody>
      </p:sp>
    </p:spTree>
    <p:extLst>
      <p:ext uri="{BB962C8B-B14F-4D97-AF65-F5344CB8AC3E}">
        <p14:creationId xmlns:p14="http://schemas.microsoft.com/office/powerpoint/2010/main" val="392586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5781F-3A7F-6C96-1D7E-639AEBC30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9D251F0A-B9E6-C97A-D039-079DC915DB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ABB1F25-2F62-321D-8676-B1F1E33AE47C}"/>
              </a:ext>
            </a:extLst>
          </p:cNvPr>
          <p:cNvSpPr txBox="1"/>
          <p:nvPr/>
        </p:nvSpPr>
        <p:spPr>
          <a:xfrm>
            <a:off x="567159" y="455528"/>
            <a:ext cx="10358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COMPARAÇÃO ACFR </a:t>
            </a:r>
            <a:r>
              <a:rPr lang="pt-BR" sz="4000" b="1" i="1" dirty="0" err="1"/>
              <a:t>vs</a:t>
            </a:r>
            <a:r>
              <a:rPr lang="pt-BR" sz="4000" b="1" dirty="0"/>
              <a:t> ACSR – DOVE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CE1F2D-48BC-867E-0AEB-5FD399E4C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31" y="1413398"/>
            <a:ext cx="10671716" cy="472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65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6841F-CCDB-E8A5-DE30-5C93DD670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B070C1C0-D4CD-A9FA-9AE6-6E15B72031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21C7C30-712A-A758-E9E6-0D18772AEB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8014" y="2758249"/>
            <a:ext cx="1826135" cy="1794831"/>
          </a:xfrm>
          <a:prstGeom prst="rect">
            <a:avLst/>
          </a:prstGeom>
        </p:spPr>
      </p:pic>
      <p:sp>
        <p:nvSpPr>
          <p:cNvPr id="3" name="Retângulo: Cantos Arredondados 5">
            <a:extLst>
              <a:ext uri="{FF2B5EF4-FFF2-40B4-BE49-F238E27FC236}">
                <a16:creationId xmlns:a16="http://schemas.microsoft.com/office/drawing/2014/main" id="{859E8947-FBC5-EE5F-14C4-61A344819E0D}"/>
              </a:ext>
            </a:extLst>
          </p:cNvPr>
          <p:cNvSpPr/>
          <p:nvPr/>
        </p:nvSpPr>
        <p:spPr>
          <a:xfrm>
            <a:off x="0" y="4585844"/>
            <a:ext cx="4658131" cy="90055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Bahnschrift" panose="020B0502040204020203" pitchFamily="34" charset="0"/>
              </a:rPr>
              <a:t>Em decorrência de suas características construtivas, o prazo de produção é mais longo e possui maior custo</a:t>
            </a:r>
          </a:p>
        </p:txBody>
      </p:sp>
      <p:sp>
        <p:nvSpPr>
          <p:cNvPr id="4" name="Retângulo com Canto Diagonal Aparado 15">
            <a:extLst>
              <a:ext uri="{FF2B5EF4-FFF2-40B4-BE49-F238E27FC236}">
                <a16:creationId xmlns:a16="http://schemas.microsoft.com/office/drawing/2014/main" id="{A0ABDC09-F6C2-D9A3-26BE-CE89D89655E3}"/>
              </a:ext>
            </a:extLst>
          </p:cNvPr>
          <p:cNvSpPr/>
          <p:nvPr/>
        </p:nvSpPr>
        <p:spPr>
          <a:xfrm>
            <a:off x="6286720" y="1590895"/>
            <a:ext cx="5260509" cy="911307"/>
          </a:xfrm>
          <a:prstGeom prst="snip2Diag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2400" b="1" u="sng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+mj-cs"/>
              </a:rPr>
              <a:t>CONDUTOR COM FIOS REDONDOS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5378B73-FE4F-EE21-6695-D20386EA3136}"/>
              </a:ext>
            </a:extLst>
          </p:cNvPr>
          <p:cNvGrpSpPr/>
          <p:nvPr/>
        </p:nvGrpSpPr>
        <p:grpSpPr>
          <a:xfrm rot="10800000">
            <a:off x="5949636" y="2589195"/>
            <a:ext cx="2750975" cy="2897202"/>
            <a:chOff x="6122809" y="2162379"/>
            <a:chExt cx="2698809" cy="2852207"/>
          </a:xfrm>
        </p:grpSpPr>
        <p:sp>
          <p:nvSpPr>
            <p:cNvPr id="6" name="Forma Livre 10">
              <a:extLst>
                <a:ext uri="{FF2B5EF4-FFF2-40B4-BE49-F238E27FC236}">
                  <a16:creationId xmlns:a16="http://schemas.microsoft.com/office/drawing/2014/main" id="{5919E313-94B5-398E-DAF7-4CC515DEA99A}"/>
                </a:ext>
              </a:extLst>
            </p:cNvPr>
            <p:cNvSpPr/>
            <p:nvPr/>
          </p:nvSpPr>
          <p:spPr>
            <a:xfrm>
              <a:off x="6265120" y="2473569"/>
              <a:ext cx="1782892" cy="2473569"/>
            </a:xfrm>
            <a:custGeom>
              <a:avLst/>
              <a:gdLst>
                <a:gd name="connsiteX0" fmla="*/ 1072661 w 1770184"/>
                <a:gd name="connsiteY0" fmla="*/ 58616 h 2473569"/>
                <a:gd name="connsiteX1" fmla="*/ 744415 w 1770184"/>
                <a:gd name="connsiteY1" fmla="*/ 433754 h 2473569"/>
                <a:gd name="connsiteX2" fmla="*/ 468923 w 1770184"/>
                <a:gd name="connsiteY2" fmla="*/ 808893 h 2473569"/>
                <a:gd name="connsiteX3" fmla="*/ 445477 w 1770184"/>
                <a:gd name="connsiteY3" fmla="*/ 1131277 h 2473569"/>
                <a:gd name="connsiteX4" fmla="*/ 369277 w 1770184"/>
                <a:gd name="connsiteY4" fmla="*/ 1447800 h 2473569"/>
                <a:gd name="connsiteX5" fmla="*/ 310661 w 1770184"/>
                <a:gd name="connsiteY5" fmla="*/ 1617785 h 2473569"/>
                <a:gd name="connsiteX6" fmla="*/ 304800 w 1770184"/>
                <a:gd name="connsiteY6" fmla="*/ 1770185 h 2473569"/>
                <a:gd name="connsiteX7" fmla="*/ 82061 w 1770184"/>
                <a:gd name="connsiteY7" fmla="*/ 2221523 h 2473569"/>
                <a:gd name="connsiteX8" fmla="*/ 0 w 1770184"/>
                <a:gd name="connsiteY8" fmla="*/ 2256693 h 2473569"/>
                <a:gd name="connsiteX9" fmla="*/ 76200 w 1770184"/>
                <a:gd name="connsiteY9" fmla="*/ 2391508 h 2473569"/>
                <a:gd name="connsiteX10" fmla="*/ 181707 w 1770184"/>
                <a:gd name="connsiteY10" fmla="*/ 2473569 h 2473569"/>
                <a:gd name="connsiteX11" fmla="*/ 322384 w 1770184"/>
                <a:gd name="connsiteY11" fmla="*/ 2426677 h 2473569"/>
                <a:gd name="connsiteX12" fmla="*/ 597877 w 1770184"/>
                <a:gd name="connsiteY12" fmla="*/ 1975339 h 2473569"/>
                <a:gd name="connsiteX13" fmla="*/ 750277 w 1770184"/>
                <a:gd name="connsiteY13" fmla="*/ 2022231 h 2473569"/>
                <a:gd name="connsiteX14" fmla="*/ 1002323 w 1770184"/>
                <a:gd name="connsiteY14" fmla="*/ 1588477 h 2473569"/>
                <a:gd name="connsiteX15" fmla="*/ 1166446 w 1770184"/>
                <a:gd name="connsiteY15" fmla="*/ 1606062 h 2473569"/>
                <a:gd name="connsiteX16" fmla="*/ 1324707 w 1770184"/>
                <a:gd name="connsiteY16" fmla="*/ 1271954 h 2473569"/>
                <a:gd name="connsiteX17" fmla="*/ 1371600 w 1770184"/>
                <a:gd name="connsiteY17" fmla="*/ 1395046 h 2473569"/>
                <a:gd name="connsiteX18" fmla="*/ 1617784 w 1770184"/>
                <a:gd name="connsiteY18" fmla="*/ 914400 h 2473569"/>
                <a:gd name="connsiteX19" fmla="*/ 1705707 w 1770184"/>
                <a:gd name="connsiteY19" fmla="*/ 931985 h 2473569"/>
                <a:gd name="connsiteX20" fmla="*/ 1770184 w 1770184"/>
                <a:gd name="connsiteY20" fmla="*/ 709246 h 2473569"/>
                <a:gd name="connsiteX21" fmla="*/ 1447800 w 1770184"/>
                <a:gd name="connsiteY21" fmla="*/ 0 h 2473569"/>
                <a:gd name="connsiteX22" fmla="*/ 1072661 w 1770184"/>
                <a:gd name="connsiteY22" fmla="*/ 58616 h 2473569"/>
                <a:gd name="connsiteX0" fmla="*/ 1072661 w 1770184"/>
                <a:gd name="connsiteY0" fmla="*/ 58616 h 2473569"/>
                <a:gd name="connsiteX1" fmla="*/ 806328 w 1770184"/>
                <a:gd name="connsiteY1" fmla="*/ 278179 h 2473569"/>
                <a:gd name="connsiteX2" fmla="*/ 468923 w 1770184"/>
                <a:gd name="connsiteY2" fmla="*/ 808893 h 2473569"/>
                <a:gd name="connsiteX3" fmla="*/ 445477 w 1770184"/>
                <a:gd name="connsiteY3" fmla="*/ 1131277 h 2473569"/>
                <a:gd name="connsiteX4" fmla="*/ 369277 w 1770184"/>
                <a:gd name="connsiteY4" fmla="*/ 1447800 h 2473569"/>
                <a:gd name="connsiteX5" fmla="*/ 310661 w 1770184"/>
                <a:gd name="connsiteY5" fmla="*/ 1617785 h 2473569"/>
                <a:gd name="connsiteX6" fmla="*/ 304800 w 1770184"/>
                <a:gd name="connsiteY6" fmla="*/ 1770185 h 2473569"/>
                <a:gd name="connsiteX7" fmla="*/ 82061 w 1770184"/>
                <a:gd name="connsiteY7" fmla="*/ 2221523 h 2473569"/>
                <a:gd name="connsiteX8" fmla="*/ 0 w 1770184"/>
                <a:gd name="connsiteY8" fmla="*/ 2256693 h 2473569"/>
                <a:gd name="connsiteX9" fmla="*/ 76200 w 1770184"/>
                <a:gd name="connsiteY9" fmla="*/ 2391508 h 2473569"/>
                <a:gd name="connsiteX10" fmla="*/ 181707 w 1770184"/>
                <a:gd name="connsiteY10" fmla="*/ 2473569 h 2473569"/>
                <a:gd name="connsiteX11" fmla="*/ 322384 w 1770184"/>
                <a:gd name="connsiteY11" fmla="*/ 2426677 h 2473569"/>
                <a:gd name="connsiteX12" fmla="*/ 597877 w 1770184"/>
                <a:gd name="connsiteY12" fmla="*/ 1975339 h 2473569"/>
                <a:gd name="connsiteX13" fmla="*/ 750277 w 1770184"/>
                <a:gd name="connsiteY13" fmla="*/ 2022231 h 2473569"/>
                <a:gd name="connsiteX14" fmla="*/ 1002323 w 1770184"/>
                <a:gd name="connsiteY14" fmla="*/ 1588477 h 2473569"/>
                <a:gd name="connsiteX15" fmla="*/ 1166446 w 1770184"/>
                <a:gd name="connsiteY15" fmla="*/ 1606062 h 2473569"/>
                <a:gd name="connsiteX16" fmla="*/ 1324707 w 1770184"/>
                <a:gd name="connsiteY16" fmla="*/ 1271954 h 2473569"/>
                <a:gd name="connsiteX17" fmla="*/ 1371600 w 1770184"/>
                <a:gd name="connsiteY17" fmla="*/ 1395046 h 2473569"/>
                <a:gd name="connsiteX18" fmla="*/ 1617784 w 1770184"/>
                <a:gd name="connsiteY18" fmla="*/ 914400 h 2473569"/>
                <a:gd name="connsiteX19" fmla="*/ 1705707 w 1770184"/>
                <a:gd name="connsiteY19" fmla="*/ 931985 h 2473569"/>
                <a:gd name="connsiteX20" fmla="*/ 1770184 w 1770184"/>
                <a:gd name="connsiteY20" fmla="*/ 709246 h 2473569"/>
                <a:gd name="connsiteX21" fmla="*/ 1447800 w 1770184"/>
                <a:gd name="connsiteY21" fmla="*/ 0 h 2473569"/>
                <a:gd name="connsiteX22" fmla="*/ 1072661 w 1770184"/>
                <a:gd name="connsiteY22" fmla="*/ 58616 h 2473569"/>
                <a:gd name="connsiteX0" fmla="*/ 1072661 w 1770184"/>
                <a:gd name="connsiteY0" fmla="*/ 58616 h 2473569"/>
                <a:gd name="connsiteX1" fmla="*/ 806328 w 1770184"/>
                <a:gd name="connsiteY1" fmla="*/ 278179 h 2473569"/>
                <a:gd name="connsiteX2" fmla="*/ 468923 w 1770184"/>
                <a:gd name="connsiteY2" fmla="*/ 808893 h 2473569"/>
                <a:gd name="connsiteX3" fmla="*/ 445477 w 1770184"/>
                <a:gd name="connsiteY3" fmla="*/ 1131277 h 2473569"/>
                <a:gd name="connsiteX4" fmla="*/ 369277 w 1770184"/>
                <a:gd name="connsiteY4" fmla="*/ 1447800 h 2473569"/>
                <a:gd name="connsiteX5" fmla="*/ 310661 w 1770184"/>
                <a:gd name="connsiteY5" fmla="*/ 1617785 h 2473569"/>
                <a:gd name="connsiteX6" fmla="*/ 304800 w 1770184"/>
                <a:gd name="connsiteY6" fmla="*/ 1770185 h 2473569"/>
                <a:gd name="connsiteX7" fmla="*/ 82061 w 1770184"/>
                <a:gd name="connsiteY7" fmla="*/ 2221523 h 2473569"/>
                <a:gd name="connsiteX8" fmla="*/ 0 w 1770184"/>
                <a:gd name="connsiteY8" fmla="*/ 2256693 h 2473569"/>
                <a:gd name="connsiteX9" fmla="*/ 76200 w 1770184"/>
                <a:gd name="connsiteY9" fmla="*/ 2391508 h 2473569"/>
                <a:gd name="connsiteX10" fmla="*/ 181707 w 1770184"/>
                <a:gd name="connsiteY10" fmla="*/ 2473569 h 2473569"/>
                <a:gd name="connsiteX11" fmla="*/ 322384 w 1770184"/>
                <a:gd name="connsiteY11" fmla="*/ 2426677 h 2473569"/>
                <a:gd name="connsiteX12" fmla="*/ 597877 w 1770184"/>
                <a:gd name="connsiteY12" fmla="*/ 1975339 h 2473569"/>
                <a:gd name="connsiteX13" fmla="*/ 750277 w 1770184"/>
                <a:gd name="connsiteY13" fmla="*/ 2022231 h 2473569"/>
                <a:gd name="connsiteX14" fmla="*/ 1002323 w 1770184"/>
                <a:gd name="connsiteY14" fmla="*/ 1588477 h 2473569"/>
                <a:gd name="connsiteX15" fmla="*/ 1166446 w 1770184"/>
                <a:gd name="connsiteY15" fmla="*/ 1606062 h 2473569"/>
                <a:gd name="connsiteX16" fmla="*/ 1324707 w 1770184"/>
                <a:gd name="connsiteY16" fmla="*/ 1271954 h 2473569"/>
                <a:gd name="connsiteX17" fmla="*/ 1371600 w 1770184"/>
                <a:gd name="connsiteY17" fmla="*/ 1395046 h 2473569"/>
                <a:gd name="connsiteX18" fmla="*/ 1617784 w 1770184"/>
                <a:gd name="connsiteY18" fmla="*/ 914400 h 2473569"/>
                <a:gd name="connsiteX19" fmla="*/ 1705707 w 1770184"/>
                <a:gd name="connsiteY19" fmla="*/ 931985 h 2473569"/>
                <a:gd name="connsiteX20" fmla="*/ 1770184 w 1770184"/>
                <a:gd name="connsiteY20" fmla="*/ 709246 h 2473569"/>
                <a:gd name="connsiteX21" fmla="*/ 1447800 w 1770184"/>
                <a:gd name="connsiteY21" fmla="*/ 0 h 2473569"/>
                <a:gd name="connsiteX22" fmla="*/ 1072661 w 1770184"/>
                <a:gd name="connsiteY22" fmla="*/ 58616 h 2473569"/>
                <a:gd name="connsiteX0" fmla="*/ 1072661 w 1770184"/>
                <a:gd name="connsiteY0" fmla="*/ 58616 h 2473569"/>
                <a:gd name="connsiteX1" fmla="*/ 806328 w 1770184"/>
                <a:gd name="connsiteY1" fmla="*/ 278179 h 2473569"/>
                <a:gd name="connsiteX2" fmla="*/ 468923 w 1770184"/>
                <a:gd name="connsiteY2" fmla="*/ 808893 h 2473569"/>
                <a:gd name="connsiteX3" fmla="*/ 445477 w 1770184"/>
                <a:gd name="connsiteY3" fmla="*/ 1131277 h 2473569"/>
                <a:gd name="connsiteX4" fmla="*/ 369277 w 1770184"/>
                <a:gd name="connsiteY4" fmla="*/ 1447800 h 2473569"/>
                <a:gd name="connsiteX5" fmla="*/ 310661 w 1770184"/>
                <a:gd name="connsiteY5" fmla="*/ 1617785 h 2473569"/>
                <a:gd name="connsiteX6" fmla="*/ 304800 w 1770184"/>
                <a:gd name="connsiteY6" fmla="*/ 1770185 h 2473569"/>
                <a:gd name="connsiteX7" fmla="*/ 82061 w 1770184"/>
                <a:gd name="connsiteY7" fmla="*/ 2221523 h 2473569"/>
                <a:gd name="connsiteX8" fmla="*/ 0 w 1770184"/>
                <a:gd name="connsiteY8" fmla="*/ 2256693 h 2473569"/>
                <a:gd name="connsiteX9" fmla="*/ 76200 w 1770184"/>
                <a:gd name="connsiteY9" fmla="*/ 2391508 h 2473569"/>
                <a:gd name="connsiteX10" fmla="*/ 181707 w 1770184"/>
                <a:gd name="connsiteY10" fmla="*/ 2473569 h 2473569"/>
                <a:gd name="connsiteX11" fmla="*/ 322384 w 1770184"/>
                <a:gd name="connsiteY11" fmla="*/ 2426677 h 2473569"/>
                <a:gd name="connsiteX12" fmla="*/ 597877 w 1770184"/>
                <a:gd name="connsiteY12" fmla="*/ 1975339 h 2473569"/>
                <a:gd name="connsiteX13" fmla="*/ 750277 w 1770184"/>
                <a:gd name="connsiteY13" fmla="*/ 2022231 h 2473569"/>
                <a:gd name="connsiteX14" fmla="*/ 1002323 w 1770184"/>
                <a:gd name="connsiteY14" fmla="*/ 1588477 h 2473569"/>
                <a:gd name="connsiteX15" fmla="*/ 1166446 w 1770184"/>
                <a:gd name="connsiteY15" fmla="*/ 1606062 h 2473569"/>
                <a:gd name="connsiteX16" fmla="*/ 1324707 w 1770184"/>
                <a:gd name="connsiteY16" fmla="*/ 1271954 h 2473569"/>
                <a:gd name="connsiteX17" fmla="*/ 1371600 w 1770184"/>
                <a:gd name="connsiteY17" fmla="*/ 1395046 h 2473569"/>
                <a:gd name="connsiteX18" fmla="*/ 1617784 w 1770184"/>
                <a:gd name="connsiteY18" fmla="*/ 914400 h 2473569"/>
                <a:gd name="connsiteX19" fmla="*/ 1705707 w 1770184"/>
                <a:gd name="connsiteY19" fmla="*/ 931985 h 2473569"/>
                <a:gd name="connsiteX20" fmla="*/ 1770184 w 1770184"/>
                <a:gd name="connsiteY20" fmla="*/ 709246 h 2473569"/>
                <a:gd name="connsiteX21" fmla="*/ 1447800 w 1770184"/>
                <a:gd name="connsiteY21" fmla="*/ 0 h 2473569"/>
                <a:gd name="connsiteX22" fmla="*/ 1072661 w 1770184"/>
                <a:gd name="connsiteY22" fmla="*/ 58616 h 2473569"/>
                <a:gd name="connsiteX0" fmla="*/ 1072661 w 1770304"/>
                <a:gd name="connsiteY0" fmla="*/ 58616 h 2473569"/>
                <a:gd name="connsiteX1" fmla="*/ 806328 w 1770304"/>
                <a:gd name="connsiteY1" fmla="*/ 278179 h 2473569"/>
                <a:gd name="connsiteX2" fmla="*/ 468923 w 1770304"/>
                <a:gd name="connsiteY2" fmla="*/ 808893 h 2473569"/>
                <a:gd name="connsiteX3" fmla="*/ 445477 w 1770304"/>
                <a:gd name="connsiteY3" fmla="*/ 1131277 h 2473569"/>
                <a:gd name="connsiteX4" fmla="*/ 369277 w 1770304"/>
                <a:gd name="connsiteY4" fmla="*/ 1447800 h 2473569"/>
                <a:gd name="connsiteX5" fmla="*/ 310661 w 1770304"/>
                <a:gd name="connsiteY5" fmla="*/ 1617785 h 2473569"/>
                <a:gd name="connsiteX6" fmla="*/ 304800 w 1770304"/>
                <a:gd name="connsiteY6" fmla="*/ 1770185 h 2473569"/>
                <a:gd name="connsiteX7" fmla="*/ 82061 w 1770304"/>
                <a:gd name="connsiteY7" fmla="*/ 2221523 h 2473569"/>
                <a:gd name="connsiteX8" fmla="*/ 0 w 1770304"/>
                <a:gd name="connsiteY8" fmla="*/ 2256693 h 2473569"/>
                <a:gd name="connsiteX9" fmla="*/ 76200 w 1770304"/>
                <a:gd name="connsiteY9" fmla="*/ 2391508 h 2473569"/>
                <a:gd name="connsiteX10" fmla="*/ 181707 w 1770304"/>
                <a:gd name="connsiteY10" fmla="*/ 2473569 h 2473569"/>
                <a:gd name="connsiteX11" fmla="*/ 322384 w 1770304"/>
                <a:gd name="connsiteY11" fmla="*/ 2426677 h 2473569"/>
                <a:gd name="connsiteX12" fmla="*/ 597877 w 1770304"/>
                <a:gd name="connsiteY12" fmla="*/ 1975339 h 2473569"/>
                <a:gd name="connsiteX13" fmla="*/ 750277 w 1770304"/>
                <a:gd name="connsiteY13" fmla="*/ 2022231 h 2473569"/>
                <a:gd name="connsiteX14" fmla="*/ 1002323 w 1770304"/>
                <a:gd name="connsiteY14" fmla="*/ 1588477 h 2473569"/>
                <a:gd name="connsiteX15" fmla="*/ 1166446 w 1770304"/>
                <a:gd name="connsiteY15" fmla="*/ 1606062 h 2473569"/>
                <a:gd name="connsiteX16" fmla="*/ 1324707 w 1770304"/>
                <a:gd name="connsiteY16" fmla="*/ 1271954 h 2473569"/>
                <a:gd name="connsiteX17" fmla="*/ 1371600 w 1770304"/>
                <a:gd name="connsiteY17" fmla="*/ 1395046 h 2473569"/>
                <a:gd name="connsiteX18" fmla="*/ 1617784 w 1770304"/>
                <a:gd name="connsiteY18" fmla="*/ 914400 h 2473569"/>
                <a:gd name="connsiteX19" fmla="*/ 1705707 w 1770304"/>
                <a:gd name="connsiteY19" fmla="*/ 931985 h 2473569"/>
                <a:gd name="connsiteX20" fmla="*/ 1770184 w 1770304"/>
                <a:gd name="connsiteY20" fmla="*/ 709246 h 2473569"/>
                <a:gd name="connsiteX21" fmla="*/ 1447800 w 1770304"/>
                <a:gd name="connsiteY21" fmla="*/ 0 h 2473569"/>
                <a:gd name="connsiteX22" fmla="*/ 1072661 w 1770304"/>
                <a:gd name="connsiteY22" fmla="*/ 58616 h 2473569"/>
                <a:gd name="connsiteX0" fmla="*/ 1072661 w 1770304"/>
                <a:gd name="connsiteY0" fmla="*/ 58616 h 2473569"/>
                <a:gd name="connsiteX1" fmla="*/ 806328 w 1770304"/>
                <a:gd name="connsiteY1" fmla="*/ 278179 h 2473569"/>
                <a:gd name="connsiteX2" fmla="*/ 468923 w 1770304"/>
                <a:gd name="connsiteY2" fmla="*/ 808893 h 2473569"/>
                <a:gd name="connsiteX3" fmla="*/ 445477 w 1770304"/>
                <a:gd name="connsiteY3" fmla="*/ 1131277 h 2473569"/>
                <a:gd name="connsiteX4" fmla="*/ 369277 w 1770304"/>
                <a:gd name="connsiteY4" fmla="*/ 1447800 h 2473569"/>
                <a:gd name="connsiteX5" fmla="*/ 310661 w 1770304"/>
                <a:gd name="connsiteY5" fmla="*/ 1617785 h 2473569"/>
                <a:gd name="connsiteX6" fmla="*/ 304800 w 1770304"/>
                <a:gd name="connsiteY6" fmla="*/ 1770185 h 2473569"/>
                <a:gd name="connsiteX7" fmla="*/ 69117 w 1770304"/>
                <a:gd name="connsiteY7" fmla="*/ 2157169 h 2473569"/>
                <a:gd name="connsiteX8" fmla="*/ 0 w 1770304"/>
                <a:gd name="connsiteY8" fmla="*/ 2256693 h 2473569"/>
                <a:gd name="connsiteX9" fmla="*/ 76200 w 1770304"/>
                <a:gd name="connsiteY9" fmla="*/ 2391508 h 2473569"/>
                <a:gd name="connsiteX10" fmla="*/ 181707 w 1770304"/>
                <a:gd name="connsiteY10" fmla="*/ 2473569 h 2473569"/>
                <a:gd name="connsiteX11" fmla="*/ 322384 w 1770304"/>
                <a:gd name="connsiteY11" fmla="*/ 2426677 h 2473569"/>
                <a:gd name="connsiteX12" fmla="*/ 597877 w 1770304"/>
                <a:gd name="connsiteY12" fmla="*/ 1975339 h 2473569"/>
                <a:gd name="connsiteX13" fmla="*/ 750277 w 1770304"/>
                <a:gd name="connsiteY13" fmla="*/ 2022231 h 2473569"/>
                <a:gd name="connsiteX14" fmla="*/ 1002323 w 1770304"/>
                <a:gd name="connsiteY14" fmla="*/ 1588477 h 2473569"/>
                <a:gd name="connsiteX15" fmla="*/ 1166446 w 1770304"/>
                <a:gd name="connsiteY15" fmla="*/ 1606062 h 2473569"/>
                <a:gd name="connsiteX16" fmla="*/ 1324707 w 1770304"/>
                <a:gd name="connsiteY16" fmla="*/ 1271954 h 2473569"/>
                <a:gd name="connsiteX17" fmla="*/ 1371600 w 1770304"/>
                <a:gd name="connsiteY17" fmla="*/ 1395046 h 2473569"/>
                <a:gd name="connsiteX18" fmla="*/ 1617784 w 1770304"/>
                <a:gd name="connsiteY18" fmla="*/ 914400 h 2473569"/>
                <a:gd name="connsiteX19" fmla="*/ 1705707 w 1770304"/>
                <a:gd name="connsiteY19" fmla="*/ 931985 h 2473569"/>
                <a:gd name="connsiteX20" fmla="*/ 1770184 w 1770304"/>
                <a:gd name="connsiteY20" fmla="*/ 709246 h 2473569"/>
                <a:gd name="connsiteX21" fmla="*/ 1447800 w 1770304"/>
                <a:gd name="connsiteY21" fmla="*/ 0 h 2473569"/>
                <a:gd name="connsiteX22" fmla="*/ 1072661 w 1770304"/>
                <a:gd name="connsiteY22" fmla="*/ 58616 h 2473569"/>
                <a:gd name="connsiteX0" fmla="*/ 1072661 w 1770304"/>
                <a:gd name="connsiteY0" fmla="*/ 58616 h 2473569"/>
                <a:gd name="connsiteX1" fmla="*/ 806328 w 1770304"/>
                <a:gd name="connsiteY1" fmla="*/ 278179 h 2473569"/>
                <a:gd name="connsiteX2" fmla="*/ 468923 w 1770304"/>
                <a:gd name="connsiteY2" fmla="*/ 808893 h 2473569"/>
                <a:gd name="connsiteX3" fmla="*/ 445477 w 1770304"/>
                <a:gd name="connsiteY3" fmla="*/ 1131277 h 2473569"/>
                <a:gd name="connsiteX4" fmla="*/ 369277 w 1770304"/>
                <a:gd name="connsiteY4" fmla="*/ 1447800 h 2473569"/>
                <a:gd name="connsiteX5" fmla="*/ 310661 w 1770304"/>
                <a:gd name="connsiteY5" fmla="*/ 1617785 h 2473569"/>
                <a:gd name="connsiteX6" fmla="*/ 304800 w 1770304"/>
                <a:gd name="connsiteY6" fmla="*/ 1770185 h 2473569"/>
                <a:gd name="connsiteX7" fmla="*/ 69117 w 1770304"/>
                <a:gd name="connsiteY7" fmla="*/ 2157169 h 2473569"/>
                <a:gd name="connsiteX8" fmla="*/ 0 w 1770304"/>
                <a:gd name="connsiteY8" fmla="*/ 2256693 h 2473569"/>
                <a:gd name="connsiteX9" fmla="*/ 76200 w 1770304"/>
                <a:gd name="connsiteY9" fmla="*/ 2391508 h 2473569"/>
                <a:gd name="connsiteX10" fmla="*/ 181707 w 1770304"/>
                <a:gd name="connsiteY10" fmla="*/ 2473569 h 2473569"/>
                <a:gd name="connsiteX11" fmla="*/ 322384 w 1770304"/>
                <a:gd name="connsiteY11" fmla="*/ 2426677 h 2473569"/>
                <a:gd name="connsiteX12" fmla="*/ 597877 w 1770304"/>
                <a:gd name="connsiteY12" fmla="*/ 1975339 h 2473569"/>
                <a:gd name="connsiteX13" fmla="*/ 750277 w 1770304"/>
                <a:gd name="connsiteY13" fmla="*/ 2022231 h 2473569"/>
                <a:gd name="connsiteX14" fmla="*/ 1002323 w 1770304"/>
                <a:gd name="connsiteY14" fmla="*/ 1588477 h 2473569"/>
                <a:gd name="connsiteX15" fmla="*/ 1166446 w 1770304"/>
                <a:gd name="connsiteY15" fmla="*/ 1606062 h 2473569"/>
                <a:gd name="connsiteX16" fmla="*/ 1324707 w 1770304"/>
                <a:gd name="connsiteY16" fmla="*/ 1271954 h 2473569"/>
                <a:gd name="connsiteX17" fmla="*/ 1371600 w 1770304"/>
                <a:gd name="connsiteY17" fmla="*/ 1395046 h 2473569"/>
                <a:gd name="connsiteX18" fmla="*/ 1617784 w 1770304"/>
                <a:gd name="connsiteY18" fmla="*/ 914400 h 2473569"/>
                <a:gd name="connsiteX19" fmla="*/ 1705707 w 1770304"/>
                <a:gd name="connsiteY19" fmla="*/ 931985 h 2473569"/>
                <a:gd name="connsiteX20" fmla="*/ 1770184 w 1770304"/>
                <a:gd name="connsiteY20" fmla="*/ 709246 h 2473569"/>
                <a:gd name="connsiteX21" fmla="*/ 1447800 w 1770304"/>
                <a:gd name="connsiteY21" fmla="*/ 0 h 2473569"/>
                <a:gd name="connsiteX22" fmla="*/ 1072661 w 1770304"/>
                <a:gd name="connsiteY22" fmla="*/ 58616 h 2473569"/>
                <a:gd name="connsiteX0" fmla="*/ 1118380 w 1816023"/>
                <a:gd name="connsiteY0" fmla="*/ 58616 h 2473569"/>
                <a:gd name="connsiteX1" fmla="*/ 852047 w 1816023"/>
                <a:gd name="connsiteY1" fmla="*/ 278179 h 2473569"/>
                <a:gd name="connsiteX2" fmla="*/ 514642 w 1816023"/>
                <a:gd name="connsiteY2" fmla="*/ 808893 h 2473569"/>
                <a:gd name="connsiteX3" fmla="*/ 491196 w 1816023"/>
                <a:gd name="connsiteY3" fmla="*/ 1131277 h 2473569"/>
                <a:gd name="connsiteX4" fmla="*/ 414996 w 1816023"/>
                <a:gd name="connsiteY4" fmla="*/ 1447800 h 2473569"/>
                <a:gd name="connsiteX5" fmla="*/ 356380 w 1816023"/>
                <a:gd name="connsiteY5" fmla="*/ 1617785 h 2473569"/>
                <a:gd name="connsiteX6" fmla="*/ 350519 w 1816023"/>
                <a:gd name="connsiteY6" fmla="*/ 1770185 h 2473569"/>
                <a:gd name="connsiteX7" fmla="*/ 114836 w 1816023"/>
                <a:gd name="connsiteY7" fmla="*/ 2157169 h 2473569"/>
                <a:gd name="connsiteX8" fmla="*/ 0 w 1816023"/>
                <a:gd name="connsiteY8" fmla="*/ 2328619 h 2473569"/>
                <a:gd name="connsiteX9" fmla="*/ 121919 w 1816023"/>
                <a:gd name="connsiteY9" fmla="*/ 2391508 h 2473569"/>
                <a:gd name="connsiteX10" fmla="*/ 227426 w 1816023"/>
                <a:gd name="connsiteY10" fmla="*/ 2473569 h 2473569"/>
                <a:gd name="connsiteX11" fmla="*/ 368103 w 1816023"/>
                <a:gd name="connsiteY11" fmla="*/ 2426677 h 2473569"/>
                <a:gd name="connsiteX12" fmla="*/ 643596 w 1816023"/>
                <a:gd name="connsiteY12" fmla="*/ 1975339 h 2473569"/>
                <a:gd name="connsiteX13" fmla="*/ 795996 w 1816023"/>
                <a:gd name="connsiteY13" fmla="*/ 2022231 h 2473569"/>
                <a:gd name="connsiteX14" fmla="*/ 1048042 w 1816023"/>
                <a:gd name="connsiteY14" fmla="*/ 1588477 h 2473569"/>
                <a:gd name="connsiteX15" fmla="*/ 1212165 w 1816023"/>
                <a:gd name="connsiteY15" fmla="*/ 1606062 h 2473569"/>
                <a:gd name="connsiteX16" fmla="*/ 1370426 w 1816023"/>
                <a:gd name="connsiteY16" fmla="*/ 1271954 h 2473569"/>
                <a:gd name="connsiteX17" fmla="*/ 1417319 w 1816023"/>
                <a:gd name="connsiteY17" fmla="*/ 1395046 h 2473569"/>
                <a:gd name="connsiteX18" fmla="*/ 1663503 w 1816023"/>
                <a:gd name="connsiteY18" fmla="*/ 914400 h 2473569"/>
                <a:gd name="connsiteX19" fmla="*/ 1751426 w 1816023"/>
                <a:gd name="connsiteY19" fmla="*/ 931985 h 2473569"/>
                <a:gd name="connsiteX20" fmla="*/ 1815903 w 1816023"/>
                <a:gd name="connsiteY20" fmla="*/ 709246 h 2473569"/>
                <a:gd name="connsiteX21" fmla="*/ 1493519 w 1816023"/>
                <a:gd name="connsiteY21" fmla="*/ 0 h 2473569"/>
                <a:gd name="connsiteX22" fmla="*/ 1118380 w 1816023"/>
                <a:gd name="connsiteY22" fmla="*/ 58616 h 2473569"/>
                <a:gd name="connsiteX0" fmla="*/ 1072661 w 1770304"/>
                <a:gd name="connsiteY0" fmla="*/ 58616 h 2473569"/>
                <a:gd name="connsiteX1" fmla="*/ 806328 w 1770304"/>
                <a:gd name="connsiteY1" fmla="*/ 278179 h 2473569"/>
                <a:gd name="connsiteX2" fmla="*/ 468923 w 1770304"/>
                <a:gd name="connsiteY2" fmla="*/ 808893 h 2473569"/>
                <a:gd name="connsiteX3" fmla="*/ 445477 w 1770304"/>
                <a:gd name="connsiteY3" fmla="*/ 1131277 h 2473569"/>
                <a:gd name="connsiteX4" fmla="*/ 369277 w 1770304"/>
                <a:gd name="connsiteY4" fmla="*/ 1447800 h 2473569"/>
                <a:gd name="connsiteX5" fmla="*/ 310661 w 1770304"/>
                <a:gd name="connsiteY5" fmla="*/ 1617785 h 2473569"/>
                <a:gd name="connsiteX6" fmla="*/ 304800 w 1770304"/>
                <a:gd name="connsiteY6" fmla="*/ 1770185 h 2473569"/>
                <a:gd name="connsiteX7" fmla="*/ 69117 w 1770304"/>
                <a:gd name="connsiteY7" fmla="*/ 2157169 h 2473569"/>
                <a:gd name="connsiteX8" fmla="*/ 0 w 1770304"/>
                <a:gd name="connsiteY8" fmla="*/ 2311156 h 2473569"/>
                <a:gd name="connsiteX9" fmla="*/ 76200 w 1770304"/>
                <a:gd name="connsiteY9" fmla="*/ 2391508 h 2473569"/>
                <a:gd name="connsiteX10" fmla="*/ 181707 w 1770304"/>
                <a:gd name="connsiteY10" fmla="*/ 2473569 h 2473569"/>
                <a:gd name="connsiteX11" fmla="*/ 322384 w 1770304"/>
                <a:gd name="connsiteY11" fmla="*/ 2426677 h 2473569"/>
                <a:gd name="connsiteX12" fmla="*/ 597877 w 1770304"/>
                <a:gd name="connsiteY12" fmla="*/ 1975339 h 2473569"/>
                <a:gd name="connsiteX13" fmla="*/ 750277 w 1770304"/>
                <a:gd name="connsiteY13" fmla="*/ 2022231 h 2473569"/>
                <a:gd name="connsiteX14" fmla="*/ 1002323 w 1770304"/>
                <a:gd name="connsiteY14" fmla="*/ 1588477 h 2473569"/>
                <a:gd name="connsiteX15" fmla="*/ 1166446 w 1770304"/>
                <a:gd name="connsiteY15" fmla="*/ 1606062 h 2473569"/>
                <a:gd name="connsiteX16" fmla="*/ 1324707 w 1770304"/>
                <a:gd name="connsiteY16" fmla="*/ 1271954 h 2473569"/>
                <a:gd name="connsiteX17" fmla="*/ 1371600 w 1770304"/>
                <a:gd name="connsiteY17" fmla="*/ 1395046 h 2473569"/>
                <a:gd name="connsiteX18" fmla="*/ 1617784 w 1770304"/>
                <a:gd name="connsiteY18" fmla="*/ 914400 h 2473569"/>
                <a:gd name="connsiteX19" fmla="*/ 1705707 w 1770304"/>
                <a:gd name="connsiteY19" fmla="*/ 931985 h 2473569"/>
                <a:gd name="connsiteX20" fmla="*/ 1770184 w 1770304"/>
                <a:gd name="connsiteY20" fmla="*/ 709246 h 2473569"/>
                <a:gd name="connsiteX21" fmla="*/ 1447800 w 1770304"/>
                <a:gd name="connsiteY21" fmla="*/ 0 h 2473569"/>
                <a:gd name="connsiteX22" fmla="*/ 1072661 w 1770304"/>
                <a:gd name="connsiteY22" fmla="*/ 58616 h 2473569"/>
                <a:gd name="connsiteX0" fmla="*/ 1085249 w 1782892"/>
                <a:gd name="connsiteY0" fmla="*/ 58616 h 2473569"/>
                <a:gd name="connsiteX1" fmla="*/ 818916 w 1782892"/>
                <a:gd name="connsiteY1" fmla="*/ 278179 h 2473569"/>
                <a:gd name="connsiteX2" fmla="*/ 481511 w 1782892"/>
                <a:gd name="connsiteY2" fmla="*/ 808893 h 2473569"/>
                <a:gd name="connsiteX3" fmla="*/ 458065 w 1782892"/>
                <a:gd name="connsiteY3" fmla="*/ 1131277 h 2473569"/>
                <a:gd name="connsiteX4" fmla="*/ 381865 w 1782892"/>
                <a:gd name="connsiteY4" fmla="*/ 1447800 h 2473569"/>
                <a:gd name="connsiteX5" fmla="*/ 323249 w 1782892"/>
                <a:gd name="connsiteY5" fmla="*/ 1617785 h 2473569"/>
                <a:gd name="connsiteX6" fmla="*/ 317388 w 1782892"/>
                <a:gd name="connsiteY6" fmla="*/ 1770185 h 2473569"/>
                <a:gd name="connsiteX7" fmla="*/ 81705 w 1782892"/>
                <a:gd name="connsiteY7" fmla="*/ 2157169 h 2473569"/>
                <a:gd name="connsiteX8" fmla="*/ 12588 w 1782892"/>
                <a:gd name="connsiteY8" fmla="*/ 2311156 h 2473569"/>
                <a:gd name="connsiteX9" fmla="*/ 88788 w 1782892"/>
                <a:gd name="connsiteY9" fmla="*/ 2391508 h 2473569"/>
                <a:gd name="connsiteX10" fmla="*/ 194295 w 1782892"/>
                <a:gd name="connsiteY10" fmla="*/ 2473569 h 2473569"/>
                <a:gd name="connsiteX11" fmla="*/ 334972 w 1782892"/>
                <a:gd name="connsiteY11" fmla="*/ 2426677 h 2473569"/>
                <a:gd name="connsiteX12" fmla="*/ 610465 w 1782892"/>
                <a:gd name="connsiteY12" fmla="*/ 1975339 h 2473569"/>
                <a:gd name="connsiteX13" fmla="*/ 762865 w 1782892"/>
                <a:gd name="connsiteY13" fmla="*/ 2022231 h 2473569"/>
                <a:gd name="connsiteX14" fmla="*/ 1014911 w 1782892"/>
                <a:gd name="connsiteY14" fmla="*/ 1588477 h 2473569"/>
                <a:gd name="connsiteX15" fmla="*/ 1179034 w 1782892"/>
                <a:gd name="connsiteY15" fmla="*/ 1606062 h 2473569"/>
                <a:gd name="connsiteX16" fmla="*/ 1337295 w 1782892"/>
                <a:gd name="connsiteY16" fmla="*/ 1271954 h 2473569"/>
                <a:gd name="connsiteX17" fmla="*/ 1384188 w 1782892"/>
                <a:gd name="connsiteY17" fmla="*/ 1395046 h 2473569"/>
                <a:gd name="connsiteX18" fmla="*/ 1630372 w 1782892"/>
                <a:gd name="connsiteY18" fmla="*/ 914400 h 2473569"/>
                <a:gd name="connsiteX19" fmla="*/ 1718295 w 1782892"/>
                <a:gd name="connsiteY19" fmla="*/ 931985 h 2473569"/>
                <a:gd name="connsiteX20" fmla="*/ 1782772 w 1782892"/>
                <a:gd name="connsiteY20" fmla="*/ 709246 h 2473569"/>
                <a:gd name="connsiteX21" fmla="*/ 1460388 w 1782892"/>
                <a:gd name="connsiteY21" fmla="*/ 0 h 2473569"/>
                <a:gd name="connsiteX22" fmla="*/ 1085249 w 1782892"/>
                <a:gd name="connsiteY22" fmla="*/ 58616 h 247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82892" h="2473569">
                  <a:moveTo>
                    <a:pt x="1085249" y="58616"/>
                  </a:moveTo>
                  <a:lnTo>
                    <a:pt x="818916" y="278179"/>
                  </a:lnTo>
                  <a:cubicBezTo>
                    <a:pt x="731848" y="459847"/>
                    <a:pt x="593979" y="631988"/>
                    <a:pt x="481511" y="808893"/>
                  </a:cubicBezTo>
                  <a:lnTo>
                    <a:pt x="458065" y="1131277"/>
                  </a:lnTo>
                  <a:lnTo>
                    <a:pt x="381865" y="1447800"/>
                  </a:lnTo>
                  <a:lnTo>
                    <a:pt x="323249" y="1617785"/>
                  </a:lnTo>
                  <a:lnTo>
                    <a:pt x="317388" y="1770185"/>
                  </a:lnTo>
                  <a:cubicBezTo>
                    <a:pt x="238827" y="1899180"/>
                    <a:pt x="448418" y="1703144"/>
                    <a:pt x="81705" y="2157169"/>
                  </a:cubicBezTo>
                  <a:cubicBezTo>
                    <a:pt x="58666" y="2208498"/>
                    <a:pt x="-33131" y="2241306"/>
                    <a:pt x="12588" y="2311156"/>
                  </a:cubicBezTo>
                  <a:lnTo>
                    <a:pt x="88788" y="2391508"/>
                  </a:lnTo>
                  <a:lnTo>
                    <a:pt x="194295" y="2473569"/>
                  </a:lnTo>
                  <a:lnTo>
                    <a:pt x="334972" y="2426677"/>
                  </a:lnTo>
                  <a:lnTo>
                    <a:pt x="610465" y="1975339"/>
                  </a:lnTo>
                  <a:lnTo>
                    <a:pt x="762865" y="2022231"/>
                  </a:lnTo>
                  <a:lnTo>
                    <a:pt x="1014911" y="1588477"/>
                  </a:lnTo>
                  <a:lnTo>
                    <a:pt x="1179034" y="1606062"/>
                  </a:lnTo>
                  <a:lnTo>
                    <a:pt x="1337295" y="1271954"/>
                  </a:lnTo>
                  <a:lnTo>
                    <a:pt x="1384188" y="1395046"/>
                  </a:lnTo>
                  <a:lnTo>
                    <a:pt x="1630372" y="914400"/>
                  </a:lnTo>
                  <a:lnTo>
                    <a:pt x="1718295" y="931985"/>
                  </a:lnTo>
                  <a:lnTo>
                    <a:pt x="1782772" y="709246"/>
                  </a:lnTo>
                  <a:cubicBezTo>
                    <a:pt x="1783505" y="379169"/>
                    <a:pt x="1789855" y="264869"/>
                    <a:pt x="1460388" y="0"/>
                  </a:cubicBezTo>
                  <a:lnTo>
                    <a:pt x="1085249" y="5861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5F31BD81-D0B6-16EE-0FD0-6CCD87898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4" t="17951" b="21935"/>
            <a:stretch/>
          </p:blipFill>
          <p:spPr>
            <a:xfrm>
              <a:off x="6122809" y="2162379"/>
              <a:ext cx="2698809" cy="2852207"/>
            </a:xfrm>
            <a:prstGeom prst="rect">
              <a:avLst/>
            </a:prstGeom>
          </p:spPr>
        </p:pic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42999A09-7CE4-CAD1-7B0A-571E63CAFD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103"/>
          <a:stretch/>
        </p:blipFill>
        <p:spPr>
          <a:xfrm>
            <a:off x="8206287" y="3668393"/>
            <a:ext cx="1912237" cy="182674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C27CC2E-2874-00E8-7C7E-628D07634524}"/>
              </a:ext>
            </a:extLst>
          </p:cNvPr>
          <p:cNvSpPr txBox="1"/>
          <p:nvPr/>
        </p:nvSpPr>
        <p:spPr>
          <a:xfrm>
            <a:off x="9992116" y="2846803"/>
            <a:ext cx="210319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accent3"/>
                </a:solidFill>
                <a:latin typeface="Bahnschrift" panose="020B0502040204020203" pitchFamily="34" charset="0"/>
              </a:rPr>
              <a:t>1° </a:t>
            </a:r>
            <a:r>
              <a:rPr lang="pt-BR" dirty="0">
                <a:solidFill>
                  <a:schemeClr val="accent3"/>
                </a:solidFill>
                <a:latin typeface="Bahnschrift" panose="020B0502040204020203" pitchFamily="34" charset="0"/>
              </a:rPr>
              <a:t>cabo ACFR com fios redondos fornecidos no Brasil.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B348D89-0BF7-A6AB-5A02-9E60E50C76BD}"/>
              </a:ext>
            </a:extLst>
          </p:cNvPr>
          <p:cNvGrpSpPr/>
          <p:nvPr/>
        </p:nvGrpSpPr>
        <p:grpSpPr>
          <a:xfrm>
            <a:off x="9136443" y="2975656"/>
            <a:ext cx="874221" cy="353850"/>
            <a:chOff x="3361361" y="3149147"/>
            <a:chExt cx="874221" cy="353850"/>
          </a:xfrm>
        </p:grpSpPr>
        <p:sp>
          <p:nvSpPr>
            <p:cNvPr id="12" name="Pentágono 26">
              <a:extLst>
                <a:ext uri="{FF2B5EF4-FFF2-40B4-BE49-F238E27FC236}">
                  <a16:creationId xmlns:a16="http://schemas.microsoft.com/office/drawing/2014/main" id="{109FC299-B846-65C6-91E2-0F64634BC6EC}"/>
                </a:ext>
              </a:extLst>
            </p:cNvPr>
            <p:cNvSpPr/>
            <p:nvPr/>
          </p:nvSpPr>
          <p:spPr>
            <a:xfrm>
              <a:off x="3750330" y="3149147"/>
              <a:ext cx="485252" cy="353849"/>
            </a:xfrm>
            <a:prstGeom prst="homePlate">
              <a:avLst/>
            </a:prstGeom>
            <a:solidFill>
              <a:srgbClr val="00A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DB7E80E3-FA06-629E-E74D-FE32A4ED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1361" y="3149147"/>
              <a:ext cx="504350" cy="353850"/>
            </a:xfrm>
            <a:prstGeom prst="rect">
              <a:avLst/>
            </a:prstGeom>
          </p:spPr>
        </p:pic>
      </p:grpSp>
      <p:sp>
        <p:nvSpPr>
          <p:cNvPr id="14" name="Retângulo: Cantos Arredondados 16">
            <a:extLst>
              <a:ext uri="{FF2B5EF4-FFF2-40B4-BE49-F238E27FC236}">
                <a16:creationId xmlns:a16="http://schemas.microsoft.com/office/drawing/2014/main" id="{003C6AE7-14F4-E395-738B-423DC5B36086}"/>
              </a:ext>
            </a:extLst>
          </p:cNvPr>
          <p:cNvSpPr/>
          <p:nvPr/>
        </p:nvSpPr>
        <p:spPr>
          <a:xfrm>
            <a:off x="8590898" y="1371780"/>
            <a:ext cx="3242221" cy="2172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>
              <a:buBlip>
                <a:blip r:embed="rId7"/>
              </a:buBlip>
            </a:pPr>
            <a:r>
              <a:rPr lang="pt-BR" b="1" dirty="0">
                <a:solidFill>
                  <a:srgbClr val="00A13A"/>
                </a:solidFill>
                <a:latin typeface="Bahnschrift" panose="020B0502040204020203" pitchFamily="34" charset="0"/>
              </a:rPr>
              <a:t>PRODUÇÃO RÁPIDA E COM CUSTO MAIS BAIXO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EB6DF76-B2DA-0912-C127-C6731ED81B9B}"/>
              </a:ext>
            </a:extLst>
          </p:cNvPr>
          <p:cNvGrpSpPr/>
          <p:nvPr/>
        </p:nvGrpSpPr>
        <p:grpSpPr>
          <a:xfrm>
            <a:off x="5472949" y="2997636"/>
            <a:ext cx="1032462" cy="802376"/>
            <a:chOff x="4081112" y="3018853"/>
            <a:chExt cx="1032462" cy="802376"/>
          </a:xfrm>
        </p:grpSpPr>
        <p:sp>
          <p:nvSpPr>
            <p:cNvPr id="16" name="Divisa 1">
              <a:extLst>
                <a:ext uri="{FF2B5EF4-FFF2-40B4-BE49-F238E27FC236}">
                  <a16:creationId xmlns:a16="http://schemas.microsoft.com/office/drawing/2014/main" id="{6A2A1A71-B6D5-9728-0E99-4F50D4C3C48C}"/>
                </a:ext>
              </a:extLst>
            </p:cNvPr>
            <p:cNvSpPr/>
            <p:nvPr/>
          </p:nvSpPr>
          <p:spPr>
            <a:xfrm>
              <a:off x="4081112" y="3018853"/>
              <a:ext cx="750770" cy="802376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7" name="Divisa 34">
              <a:extLst>
                <a:ext uri="{FF2B5EF4-FFF2-40B4-BE49-F238E27FC236}">
                  <a16:creationId xmlns:a16="http://schemas.microsoft.com/office/drawing/2014/main" id="{EA95A72A-C58E-8C87-2848-25607D07FFC9}"/>
                </a:ext>
              </a:extLst>
            </p:cNvPr>
            <p:cNvSpPr/>
            <p:nvPr/>
          </p:nvSpPr>
          <p:spPr>
            <a:xfrm>
              <a:off x="4362804" y="3018853"/>
              <a:ext cx="750770" cy="802376"/>
            </a:xfrm>
            <a:prstGeom prst="chevron">
              <a:avLst/>
            </a:prstGeom>
            <a:solidFill>
              <a:srgbClr val="00A1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448105C-5A24-7ED6-C128-6B0FB2D61AC6}"/>
              </a:ext>
            </a:extLst>
          </p:cNvPr>
          <p:cNvGrpSpPr/>
          <p:nvPr/>
        </p:nvGrpSpPr>
        <p:grpSpPr>
          <a:xfrm rot="5400000" flipH="1">
            <a:off x="258995" y="1479880"/>
            <a:ext cx="2535321" cy="3064932"/>
            <a:chOff x="3795470" y="1080308"/>
            <a:chExt cx="3233273" cy="3664376"/>
          </a:xfrm>
        </p:grpSpPr>
        <p:sp>
          <p:nvSpPr>
            <p:cNvPr id="19" name="Forma Livre 19">
              <a:extLst>
                <a:ext uri="{FF2B5EF4-FFF2-40B4-BE49-F238E27FC236}">
                  <a16:creationId xmlns:a16="http://schemas.microsoft.com/office/drawing/2014/main" id="{3B97978C-F6DA-4AE1-375C-9FE3DAD6282B}"/>
                </a:ext>
              </a:extLst>
            </p:cNvPr>
            <p:cNvSpPr/>
            <p:nvPr/>
          </p:nvSpPr>
          <p:spPr>
            <a:xfrm>
              <a:off x="4271433" y="1460500"/>
              <a:ext cx="2315634" cy="3014133"/>
            </a:xfrm>
            <a:custGeom>
              <a:avLst/>
              <a:gdLst>
                <a:gd name="connsiteX0" fmla="*/ 2006600 w 2315634"/>
                <a:gd name="connsiteY0" fmla="*/ 0 h 3014133"/>
                <a:gd name="connsiteX1" fmla="*/ 2226734 w 2315634"/>
                <a:gd name="connsiteY1" fmla="*/ 135467 h 3014133"/>
                <a:gd name="connsiteX2" fmla="*/ 2315634 w 2315634"/>
                <a:gd name="connsiteY2" fmla="*/ 334433 h 3014133"/>
                <a:gd name="connsiteX3" fmla="*/ 1722967 w 2315634"/>
                <a:gd name="connsiteY3" fmla="*/ 1185333 h 3014133"/>
                <a:gd name="connsiteX4" fmla="*/ 1799167 w 2315634"/>
                <a:gd name="connsiteY4" fmla="*/ 1397000 h 3014133"/>
                <a:gd name="connsiteX5" fmla="*/ 1270000 w 2315634"/>
                <a:gd name="connsiteY5" fmla="*/ 2188633 h 3014133"/>
                <a:gd name="connsiteX6" fmla="*/ 1456267 w 2315634"/>
                <a:gd name="connsiteY6" fmla="*/ 2497667 h 3014133"/>
                <a:gd name="connsiteX7" fmla="*/ 1413934 w 2315634"/>
                <a:gd name="connsiteY7" fmla="*/ 2645833 h 3014133"/>
                <a:gd name="connsiteX8" fmla="*/ 1037167 w 2315634"/>
                <a:gd name="connsiteY8" fmla="*/ 2891367 h 3014133"/>
                <a:gd name="connsiteX9" fmla="*/ 994834 w 2315634"/>
                <a:gd name="connsiteY9" fmla="*/ 3014133 h 3014133"/>
                <a:gd name="connsiteX10" fmla="*/ 110067 w 2315634"/>
                <a:gd name="connsiteY10" fmla="*/ 2849033 h 3014133"/>
                <a:gd name="connsiteX11" fmla="*/ 0 w 2315634"/>
                <a:gd name="connsiteY11" fmla="*/ 2319867 h 3014133"/>
                <a:gd name="connsiteX12" fmla="*/ 42334 w 2315634"/>
                <a:gd name="connsiteY12" fmla="*/ 1888067 h 3014133"/>
                <a:gd name="connsiteX13" fmla="*/ 122767 w 2315634"/>
                <a:gd name="connsiteY13" fmla="*/ 1727200 h 3014133"/>
                <a:gd name="connsiteX14" fmla="*/ 190500 w 2315634"/>
                <a:gd name="connsiteY14" fmla="*/ 1651000 h 3014133"/>
                <a:gd name="connsiteX15" fmla="*/ 1143000 w 2315634"/>
                <a:gd name="connsiteY15" fmla="*/ 944033 h 3014133"/>
                <a:gd name="connsiteX16" fmla="*/ 1265767 w 2315634"/>
                <a:gd name="connsiteY16" fmla="*/ 787400 h 3014133"/>
                <a:gd name="connsiteX17" fmla="*/ 1430867 w 2315634"/>
                <a:gd name="connsiteY17" fmla="*/ 660400 h 3014133"/>
                <a:gd name="connsiteX18" fmla="*/ 1811867 w 2315634"/>
                <a:gd name="connsiteY18" fmla="*/ 84667 h 3014133"/>
                <a:gd name="connsiteX19" fmla="*/ 2006600 w 2315634"/>
                <a:gd name="connsiteY19" fmla="*/ 0 h 3014133"/>
                <a:gd name="connsiteX0" fmla="*/ 2006600 w 2315634"/>
                <a:gd name="connsiteY0" fmla="*/ 0 h 3014133"/>
                <a:gd name="connsiteX1" fmla="*/ 2226734 w 2315634"/>
                <a:gd name="connsiteY1" fmla="*/ 135467 h 3014133"/>
                <a:gd name="connsiteX2" fmla="*/ 2315634 w 2315634"/>
                <a:gd name="connsiteY2" fmla="*/ 334433 h 3014133"/>
                <a:gd name="connsiteX3" fmla="*/ 1722967 w 2315634"/>
                <a:gd name="connsiteY3" fmla="*/ 1185333 h 3014133"/>
                <a:gd name="connsiteX4" fmla="*/ 1799167 w 2315634"/>
                <a:gd name="connsiteY4" fmla="*/ 1397000 h 3014133"/>
                <a:gd name="connsiteX5" fmla="*/ 1270000 w 2315634"/>
                <a:gd name="connsiteY5" fmla="*/ 2188633 h 3014133"/>
                <a:gd name="connsiteX6" fmla="*/ 1456267 w 2315634"/>
                <a:gd name="connsiteY6" fmla="*/ 2497667 h 3014133"/>
                <a:gd name="connsiteX7" fmla="*/ 1413934 w 2315634"/>
                <a:gd name="connsiteY7" fmla="*/ 2645833 h 3014133"/>
                <a:gd name="connsiteX8" fmla="*/ 1037167 w 2315634"/>
                <a:gd name="connsiteY8" fmla="*/ 2891367 h 3014133"/>
                <a:gd name="connsiteX9" fmla="*/ 994834 w 2315634"/>
                <a:gd name="connsiteY9" fmla="*/ 3014133 h 3014133"/>
                <a:gd name="connsiteX10" fmla="*/ 110067 w 2315634"/>
                <a:gd name="connsiteY10" fmla="*/ 2849033 h 3014133"/>
                <a:gd name="connsiteX11" fmla="*/ 0 w 2315634"/>
                <a:gd name="connsiteY11" fmla="*/ 2319867 h 3014133"/>
                <a:gd name="connsiteX12" fmla="*/ 42334 w 2315634"/>
                <a:gd name="connsiteY12" fmla="*/ 1888067 h 3014133"/>
                <a:gd name="connsiteX13" fmla="*/ 122767 w 2315634"/>
                <a:gd name="connsiteY13" fmla="*/ 1727200 h 3014133"/>
                <a:gd name="connsiteX14" fmla="*/ 632884 w 2315634"/>
                <a:gd name="connsiteY14" fmla="*/ 1369483 h 3014133"/>
                <a:gd name="connsiteX15" fmla="*/ 1143000 w 2315634"/>
                <a:gd name="connsiteY15" fmla="*/ 944033 h 3014133"/>
                <a:gd name="connsiteX16" fmla="*/ 1265767 w 2315634"/>
                <a:gd name="connsiteY16" fmla="*/ 787400 h 3014133"/>
                <a:gd name="connsiteX17" fmla="*/ 1430867 w 2315634"/>
                <a:gd name="connsiteY17" fmla="*/ 660400 h 3014133"/>
                <a:gd name="connsiteX18" fmla="*/ 1811867 w 2315634"/>
                <a:gd name="connsiteY18" fmla="*/ 84667 h 3014133"/>
                <a:gd name="connsiteX19" fmla="*/ 2006600 w 2315634"/>
                <a:gd name="connsiteY19" fmla="*/ 0 h 3014133"/>
                <a:gd name="connsiteX0" fmla="*/ 2006600 w 2315634"/>
                <a:gd name="connsiteY0" fmla="*/ 0 h 3014133"/>
                <a:gd name="connsiteX1" fmla="*/ 2226734 w 2315634"/>
                <a:gd name="connsiteY1" fmla="*/ 135467 h 3014133"/>
                <a:gd name="connsiteX2" fmla="*/ 2315634 w 2315634"/>
                <a:gd name="connsiteY2" fmla="*/ 334433 h 3014133"/>
                <a:gd name="connsiteX3" fmla="*/ 1722967 w 2315634"/>
                <a:gd name="connsiteY3" fmla="*/ 1185333 h 3014133"/>
                <a:gd name="connsiteX4" fmla="*/ 1799167 w 2315634"/>
                <a:gd name="connsiteY4" fmla="*/ 1397000 h 3014133"/>
                <a:gd name="connsiteX5" fmla="*/ 1270000 w 2315634"/>
                <a:gd name="connsiteY5" fmla="*/ 2188633 h 3014133"/>
                <a:gd name="connsiteX6" fmla="*/ 1456267 w 2315634"/>
                <a:gd name="connsiteY6" fmla="*/ 2497667 h 3014133"/>
                <a:gd name="connsiteX7" fmla="*/ 1413934 w 2315634"/>
                <a:gd name="connsiteY7" fmla="*/ 2645833 h 3014133"/>
                <a:gd name="connsiteX8" fmla="*/ 1037167 w 2315634"/>
                <a:gd name="connsiteY8" fmla="*/ 2891367 h 3014133"/>
                <a:gd name="connsiteX9" fmla="*/ 994834 w 2315634"/>
                <a:gd name="connsiteY9" fmla="*/ 3014133 h 3014133"/>
                <a:gd name="connsiteX10" fmla="*/ 110067 w 2315634"/>
                <a:gd name="connsiteY10" fmla="*/ 2849033 h 3014133"/>
                <a:gd name="connsiteX11" fmla="*/ 0 w 2315634"/>
                <a:gd name="connsiteY11" fmla="*/ 2319867 h 3014133"/>
                <a:gd name="connsiteX12" fmla="*/ 42334 w 2315634"/>
                <a:gd name="connsiteY12" fmla="*/ 1888067 h 3014133"/>
                <a:gd name="connsiteX13" fmla="*/ 122767 w 2315634"/>
                <a:gd name="connsiteY13" fmla="*/ 1727200 h 3014133"/>
                <a:gd name="connsiteX14" fmla="*/ 637117 w 2315634"/>
                <a:gd name="connsiteY14" fmla="*/ 1382183 h 3014133"/>
                <a:gd name="connsiteX15" fmla="*/ 1143000 w 2315634"/>
                <a:gd name="connsiteY15" fmla="*/ 944033 h 3014133"/>
                <a:gd name="connsiteX16" fmla="*/ 1265767 w 2315634"/>
                <a:gd name="connsiteY16" fmla="*/ 787400 h 3014133"/>
                <a:gd name="connsiteX17" fmla="*/ 1430867 w 2315634"/>
                <a:gd name="connsiteY17" fmla="*/ 660400 h 3014133"/>
                <a:gd name="connsiteX18" fmla="*/ 1811867 w 2315634"/>
                <a:gd name="connsiteY18" fmla="*/ 84667 h 3014133"/>
                <a:gd name="connsiteX19" fmla="*/ 2006600 w 2315634"/>
                <a:gd name="connsiteY19" fmla="*/ 0 h 301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15634" h="3014133">
                  <a:moveTo>
                    <a:pt x="2006600" y="0"/>
                  </a:moveTo>
                  <a:lnTo>
                    <a:pt x="2226734" y="135467"/>
                  </a:lnTo>
                  <a:lnTo>
                    <a:pt x="2315634" y="334433"/>
                  </a:lnTo>
                  <a:lnTo>
                    <a:pt x="1722967" y="1185333"/>
                  </a:lnTo>
                  <a:lnTo>
                    <a:pt x="1799167" y="1397000"/>
                  </a:lnTo>
                  <a:lnTo>
                    <a:pt x="1270000" y="2188633"/>
                  </a:lnTo>
                  <a:lnTo>
                    <a:pt x="1456267" y="2497667"/>
                  </a:lnTo>
                  <a:lnTo>
                    <a:pt x="1413934" y="2645833"/>
                  </a:lnTo>
                  <a:lnTo>
                    <a:pt x="1037167" y="2891367"/>
                  </a:lnTo>
                  <a:lnTo>
                    <a:pt x="994834" y="3014133"/>
                  </a:lnTo>
                  <a:lnTo>
                    <a:pt x="110067" y="2849033"/>
                  </a:lnTo>
                  <a:lnTo>
                    <a:pt x="0" y="2319867"/>
                  </a:lnTo>
                  <a:lnTo>
                    <a:pt x="42334" y="1888067"/>
                  </a:lnTo>
                  <a:lnTo>
                    <a:pt x="122767" y="1727200"/>
                  </a:lnTo>
                  <a:lnTo>
                    <a:pt x="637117" y="1382183"/>
                  </a:lnTo>
                  <a:lnTo>
                    <a:pt x="1143000" y="944033"/>
                  </a:lnTo>
                  <a:lnTo>
                    <a:pt x="1265767" y="787400"/>
                  </a:lnTo>
                  <a:lnTo>
                    <a:pt x="1430867" y="660400"/>
                  </a:lnTo>
                  <a:lnTo>
                    <a:pt x="1811867" y="84667"/>
                  </a:lnTo>
                  <a:lnTo>
                    <a:pt x="200660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9182929C-3651-A439-51F1-110C92B9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470" y="1080308"/>
              <a:ext cx="3233273" cy="3664376"/>
            </a:xfrm>
            <a:prstGeom prst="rect">
              <a:avLst/>
            </a:prstGeom>
          </p:spPr>
        </p:pic>
      </p:grpSp>
      <p:sp>
        <p:nvSpPr>
          <p:cNvPr id="21" name="Retângulo com Canto Diagonal Aparado 36">
            <a:extLst>
              <a:ext uri="{FF2B5EF4-FFF2-40B4-BE49-F238E27FC236}">
                <a16:creationId xmlns:a16="http://schemas.microsoft.com/office/drawing/2014/main" id="{AB7AD163-BC7D-3FDD-932C-E7A1AF528595}"/>
              </a:ext>
            </a:extLst>
          </p:cNvPr>
          <p:cNvSpPr/>
          <p:nvPr/>
        </p:nvSpPr>
        <p:spPr>
          <a:xfrm>
            <a:off x="-246225" y="1590895"/>
            <a:ext cx="5651633" cy="911307"/>
          </a:xfrm>
          <a:prstGeom prst="snip2Diag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2400" b="1" u="sng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j-ea"/>
                <a:cs typeface="+mj-cs"/>
              </a:rPr>
              <a:t>CONDUTOR COM FIOS TRAPEZOIDAIS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0AA3DA7-DE57-A108-4452-8B7D593B18E8}"/>
              </a:ext>
            </a:extLst>
          </p:cNvPr>
          <p:cNvSpPr/>
          <p:nvPr/>
        </p:nvSpPr>
        <p:spPr>
          <a:xfrm>
            <a:off x="6507819" y="1402560"/>
            <a:ext cx="2372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A13A"/>
                </a:solidFill>
                <a:latin typeface="Bahnschrift" panose="020B0502040204020203" pitchFamily="34" charset="0"/>
              </a:rPr>
              <a:t>COMO ALTERNATIVA:</a:t>
            </a:r>
            <a:endParaRPr lang="pt-BR" dirty="0"/>
          </a:p>
        </p:txBody>
      </p:sp>
      <p:pic>
        <p:nvPicPr>
          <p:cNvPr id="23" name="Picture 2" descr="EDP presenta su nueva identidad corporativa inspirada en la energía ...">
            <a:extLst>
              <a:ext uri="{FF2B5EF4-FFF2-40B4-BE49-F238E27FC236}">
                <a16:creationId xmlns:a16="http://schemas.microsoft.com/office/drawing/2014/main" id="{C46A94AA-C5BA-D056-2B85-D2BF6A5FE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15" y="5834496"/>
            <a:ext cx="1366056" cy="76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AE PERÚ - Clientes">
            <a:extLst>
              <a:ext uri="{FF2B5EF4-FFF2-40B4-BE49-F238E27FC236}">
                <a16:creationId xmlns:a16="http://schemas.microsoft.com/office/drawing/2014/main" id="{BBC3E0FF-FE6B-7DFD-9695-E5172DE37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314" y="5736435"/>
            <a:ext cx="769388" cy="76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F4CCF6F6-9472-A8C7-D843-DFAB036EA601}"/>
              </a:ext>
            </a:extLst>
          </p:cNvPr>
          <p:cNvSpPr txBox="1"/>
          <p:nvPr/>
        </p:nvSpPr>
        <p:spPr>
          <a:xfrm>
            <a:off x="9525412" y="6019135"/>
            <a:ext cx="81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+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5C9ECF4-09BB-E5CF-C8B1-1E3CF29BBD88}"/>
              </a:ext>
            </a:extLst>
          </p:cNvPr>
          <p:cNvSpPr txBox="1"/>
          <p:nvPr/>
        </p:nvSpPr>
        <p:spPr>
          <a:xfrm>
            <a:off x="7962949" y="6049913"/>
            <a:ext cx="99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Case: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D5CA021-71CD-C126-EBCB-C961CDBEE45F}"/>
              </a:ext>
            </a:extLst>
          </p:cNvPr>
          <p:cNvSpPr txBox="1"/>
          <p:nvPr/>
        </p:nvSpPr>
        <p:spPr>
          <a:xfrm>
            <a:off x="567159" y="455528"/>
            <a:ext cx="1152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SOLUÇÃO DE ACORDO COM A NECESSIDADE DO CLIENTE	</a:t>
            </a:r>
          </a:p>
        </p:txBody>
      </p:sp>
    </p:spTree>
    <p:extLst>
      <p:ext uri="{BB962C8B-B14F-4D97-AF65-F5344CB8AC3E}">
        <p14:creationId xmlns:p14="http://schemas.microsoft.com/office/powerpoint/2010/main" val="376431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425AD-61A8-B30E-51E1-0551F725B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0B233193-887B-9FDA-C6C5-8516DB9C5E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46D6F26-D2D5-7898-E7EC-0D538F20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08618"/>
              </p:ext>
            </p:extLst>
          </p:nvPr>
        </p:nvGraphicFramePr>
        <p:xfrm>
          <a:off x="611670" y="1934273"/>
          <a:ext cx="10968658" cy="33485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7914">
                  <a:extLst>
                    <a:ext uri="{9D8B030D-6E8A-4147-A177-3AD203B41FA5}">
                      <a16:colId xmlns:a16="http://schemas.microsoft.com/office/drawing/2014/main" val="386718810"/>
                    </a:ext>
                  </a:extLst>
                </a:gridCol>
                <a:gridCol w="1757388">
                  <a:extLst>
                    <a:ext uri="{9D8B030D-6E8A-4147-A177-3AD203B41FA5}">
                      <a16:colId xmlns:a16="http://schemas.microsoft.com/office/drawing/2014/main" val="3863479213"/>
                    </a:ext>
                  </a:extLst>
                </a:gridCol>
                <a:gridCol w="1819614">
                  <a:extLst>
                    <a:ext uri="{9D8B030D-6E8A-4147-A177-3AD203B41FA5}">
                      <a16:colId xmlns:a16="http://schemas.microsoft.com/office/drawing/2014/main" val="1204119684"/>
                    </a:ext>
                  </a:extLst>
                </a:gridCol>
                <a:gridCol w="1847914">
                  <a:extLst>
                    <a:ext uri="{9D8B030D-6E8A-4147-A177-3AD203B41FA5}">
                      <a16:colId xmlns:a16="http://schemas.microsoft.com/office/drawing/2014/main" val="890230984"/>
                    </a:ext>
                  </a:extLst>
                </a:gridCol>
                <a:gridCol w="1847914">
                  <a:extLst>
                    <a:ext uri="{9D8B030D-6E8A-4147-A177-3AD203B41FA5}">
                      <a16:colId xmlns:a16="http://schemas.microsoft.com/office/drawing/2014/main" val="3924041369"/>
                    </a:ext>
                  </a:extLst>
                </a:gridCol>
                <a:gridCol w="1847914">
                  <a:extLst>
                    <a:ext uri="{9D8B030D-6E8A-4147-A177-3AD203B41FA5}">
                      <a16:colId xmlns:a16="http://schemas.microsoft.com/office/drawing/2014/main" val="228745058"/>
                    </a:ext>
                  </a:extLst>
                </a:gridCol>
              </a:tblGrid>
              <a:tr h="494301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Ano</a:t>
                      </a:r>
                    </a:p>
                  </a:txBody>
                  <a:tcPr marL="120675" marR="120675" marT="60941" marB="60941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2019</a:t>
                      </a:r>
                    </a:p>
                  </a:txBody>
                  <a:tcPr marL="120675" marR="120675" marT="60941" marB="60941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2020</a:t>
                      </a:r>
                    </a:p>
                  </a:txBody>
                  <a:tcPr marL="120675" marR="120675" marT="60941" marB="60941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2020</a:t>
                      </a:r>
                    </a:p>
                  </a:txBody>
                  <a:tcPr marL="120675" marR="120675" marT="60941" marB="60941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106938" marR="106938" anchor="ctr" horzOverflow="overflow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106938" marR="106938" anchor="ctr" horzOverflow="overflow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02490"/>
                  </a:ext>
                </a:extLst>
              </a:tr>
              <a:tr h="494301">
                <a:tc>
                  <a:txBody>
                    <a:bodyPr/>
                    <a:lstStyle/>
                    <a:p>
                      <a:pPr algn="ctr"/>
                      <a:r>
                        <a:rPr lang="pt-BR" sz="1600" b="0" dirty="0">
                          <a:latin typeface="Bahnschrift" panose="020B0502040204020203" pitchFamily="34" charset="0"/>
                        </a:rPr>
                        <a:t>Bitola</a:t>
                      </a:r>
                    </a:p>
                  </a:txBody>
                  <a:tcPr marL="120675" marR="120675" marT="60941" marB="6094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endParaRPr lang="pt-BR" sz="1400" b="0" kern="1200" dirty="0">
                        <a:solidFill>
                          <a:schemeClr val="dk1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354" rtl="0" eaLnBrk="1" latinLnBrk="0" hangingPunct="1"/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ACFR LINNET</a:t>
                      </a:r>
                    </a:p>
                    <a:p>
                      <a:pPr marL="0" algn="ctr" defTabSz="914354" rtl="0" eaLnBrk="1" latinLnBrk="0" hangingPunct="1"/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(TW)</a:t>
                      </a:r>
                    </a:p>
                  </a:txBody>
                  <a:tcPr marL="120675" marR="120675" marT="60941" marB="6094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ALUBAR ACFR LINNET (TW)</a:t>
                      </a:r>
                    </a:p>
                  </a:txBody>
                  <a:tcPr marL="120675" marR="120675" marT="60941" marB="6094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ALUBAR ACFR DOVE (TW)</a:t>
                      </a:r>
                    </a:p>
                  </a:txBody>
                  <a:tcPr marL="120675" marR="120675" marT="60941" marB="60941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768/55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106938" marR="106938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ACFR DRAKE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106938" marR="106938" anchor="ctr"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728407"/>
                  </a:ext>
                </a:extLst>
              </a:tr>
              <a:tr h="494301"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latin typeface="Bahnschrift" panose="020B0502040204020203" pitchFamily="34" charset="0"/>
                        </a:rPr>
                        <a:t>Tensão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138 kV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138 kV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230 kV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138 kV</a:t>
                      </a:r>
                    </a:p>
                  </a:txBody>
                  <a:tcPr marL="106938" marR="10693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138 kV</a:t>
                      </a:r>
                    </a:p>
                  </a:txBody>
                  <a:tcPr marL="106938" marR="106938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270416"/>
                  </a:ext>
                </a:extLst>
              </a:tr>
              <a:tr h="494301"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latin typeface="Bahnschrift" panose="020B0502040204020203" pitchFamily="34" charset="0"/>
                        </a:rPr>
                        <a:t>País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Brasil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Brasil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Brasil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Brasil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106938" marR="106938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Arial Unicode MS" panose="020B0604020202020204" pitchFamily="50" charset="-128"/>
                          <a:cs typeface="Arial" panose="020B0604020202020204" pitchFamily="34" charset="0"/>
                        </a:rPr>
                        <a:t>Brasil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ahnschrift" panose="020B0502040204020203" pitchFamily="34" charset="0"/>
                        <a:ea typeface="Arial Unicode MS" panose="020B0604020202020204" pitchFamily="50" charset="-128"/>
                        <a:cs typeface="Arial" panose="020B0604020202020204" pitchFamily="34" charset="0"/>
                      </a:endParaRPr>
                    </a:p>
                  </a:txBody>
                  <a:tcPr marL="106938" marR="106938" anchor="ctr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437252"/>
                  </a:ext>
                </a:extLst>
              </a:tr>
              <a:tr h="494301"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latin typeface="Bahnschrift" panose="020B0502040204020203" pitchFamily="34" charset="0"/>
                        </a:rPr>
                        <a:t>Objetivo</a:t>
                      </a:r>
                      <a:endParaRPr lang="pt-BR" sz="1600" b="0" dirty="0">
                        <a:latin typeface="Bahnschrift" panose="020B0502040204020203" pitchFamily="34" charset="0"/>
                      </a:endParaRP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Recondut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Recondut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Linha nova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Linha nova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Recondutoramento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36113"/>
                  </a:ext>
                </a:extLst>
              </a:tr>
              <a:tr h="609412">
                <a:tc>
                  <a:txBody>
                    <a:bodyPr/>
                    <a:lstStyle/>
                    <a:p>
                      <a:pPr algn="ctr"/>
                      <a:r>
                        <a:rPr lang="pt-BR" sz="1600" b="0">
                          <a:latin typeface="Bahnschrift" panose="020B0502040204020203" pitchFamily="34" charset="0"/>
                        </a:rPr>
                        <a:t>Cliente</a:t>
                      </a:r>
                      <a:endParaRPr lang="pt-BR" sz="1600" b="0" dirty="0">
                        <a:latin typeface="Bahnschrift" panose="020B0502040204020203" pitchFamily="34" charset="0"/>
                      </a:endParaRP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pt-BR" sz="1400" b="0" kern="1200" dirty="0">
                          <a:solidFill>
                            <a:schemeClr val="dk1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CEMIG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CEMIG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</a:rPr>
                        <a:t>CTEEP</a:t>
                      </a: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ja-JP" sz="1400" b="0" kern="120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EDPR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ja-JP" sz="1400" b="0" kern="120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SP Brasil</a:t>
                      </a:r>
                      <a:endParaRPr lang="ja-JP" altLang="en-US" sz="1400" b="0" kern="1200" dirty="0">
                        <a:solidFill>
                          <a:srgbClr val="000000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altLang="ja-JP" sz="1400" b="0" kern="1200" dirty="0">
                          <a:solidFill>
                            <a:srgbClr val="000000"/>
                          </a:solidFill>
                          <a:latin typeface="Bahnschrift" panose="020B0502040204020203" pitchFamily="34" charset="0"/>
                          <a:ea typeface="+mn-ea"/>
                          <a:cs typeface="+mn-cs"/>
                        </a:rPr>
                        <a:t>COPEL</a:t>
                      </a:r>
                      <a:endParaRPr lang="ja-JP" altLang="en-US" sz="1400" b="0" kern="1200" dirty="0">
                        <a:solidFill>
                          <a:srgbClr val="000000"/>
                        </a:solidFill>
                        <a:latin typeface="Bahnschrift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120675" marR="120675" marT="60941" marB="60941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271013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20F4F0D3-B98C-4EBC-8E9B-D3A21AE1CA18}"/>
              </a:ext>
            </a:extLst>
          </p:cNvPr>
          <p:cNvSpPr txBox="1"/>
          <p:nvPr/>
        </p:nvSpPr>
        <p:spPr>
          <a:xfrm>
            <a:off x="567159" y="455528"/>
            <a:ext cx="1152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INSTALAÇÕES EXISTENTES</a:t>
            </a:r>
          </a:p>
        </p:txBody>
      </p:sp>
    </p:spTree>
    <p:extLst>
      <p:ext uri="{BB962C8B-B14F-4D97-AF65-F5344CB8AC3E}">
        <p14:creationId xmlns:p14="http://schemas.microsoft.com/office/powerpoint/2010/main" val="422313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B263D-F584-E582-D887-EE9B3861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B7F8C2B-A67C-4743-516B-38B5BBE7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509" y="1108965"/>
            <a:ext cx="3260091" cy="281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9C6887A-662C-C362-84A2-8520F6E50E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97"/>
          <a:stretch/>
        </p:blipFill>
        <p:spPr>
          <a:xfrm>
            <a:off x="3317881" y="3925683"/>
            <a:ext cx="2453660" cy="2560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2531A1E-5B1D-8D1E-E3F1-F24BB4ACE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32"/>
          <a:stretch/>
        </p:blipFill>
        <p:spPr>
          <a:xfrm>
            <a:off x="-1" y="2386186"/>
            <a:ext cx="2571751" cy="1722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1615A3-F5C7-5ECD-9F3E-EC29AE487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43" y="4297549"/>
            <a:ext cx="2922166" cy="218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A0AF739-BB88-9E08-11E6-E8860A03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456" y="2110579"/>
            <a:ext cx="2974091" cy="1787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F780F9A-B795-095C-7DA2-52A0DAA0A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1562" y="2171505"/>
            <a:ext cx="2766116" cy="1695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B3151EF-1F4C-E546-22DD-7C8CF5E78A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7505" y="4150161"/>
            <a:ext cx="3025304" cy="2203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E57C675-C9F9-BDB5-0BFD-67EA9C862E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3006" y="4047322"/>
            <a:ext cx="2943227" cy="23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C62E20C2-2528-965A-9449-C29DCC496D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7064AAC-BE94-2695-1D30-F20550854F21}"/>
              </a:ext>
            </a:extLst>
          </p:cNvPr>
          <p:cNvSpPr txBox="1"/>
          <p:nvPr/>
        </p:nvSpPr>
        <p:spPr>
          <a:xfrm>
            <a:off x="567159" y="455528"/>
            <a:ext cx="11528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PROJETO E INSTALAÇÃO NO BRASIL</a:t>
            </a:r>
          </a:p>
        </p:txBody>
      </p:sp>
    </p:spTree>
    <p:extLst>
      <p:ext uri="{BB962C8B-B14F-4D97-AF65-F5344CB8AC3E}">
        <p14:creationId xmlns:p14="http://schemas.microsoft.com/office/powerpoint/2010/main" val="196465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741A-A1C3-F8E2-FA55-2337DBCE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Logotipo, nome da empresa&#10;&#10;Descrição gerada automaticamente">
            <a:extLst>
              <a:ext uri="{FF2B5EF4-FFF2-40B4-BE49-F238E27FC236}">
                <a16:creationId xmlns:a16="http://schemas.microsoft.com/office/drawing/2014/main" id="{665A4E0D-9059-5CB6-77F2-9F0EE7D629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78" y="-26988"/>
            <a:ext cx="12239978" cy="6884988"/>
          </a:xfrm>
        </p:spPr>
      </p:pic>
    </p:spTree>
    <p:extLst>
      <p:ext uri="{BB962C8B-B14F-4D97-AF65-F5344CB8AC3E}">
        <p14:creationId xmlns:p14="http://schemas.microsoft.com/office/powerpoint/2010/main" val="46842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267297BD-1B2C-2BE9-3CE5-DAACC743EE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2490320-8FD5-A5D9-5830-873CF01FD142}"/>
              </a:ext>
            </a:extLst>
          </p:cNvPr>
          <p:cNvSpPr txBox="1"/>
          <p:nvPr/>
        </p:nvSpPr>
        <p:spPr>
          <a:xfrm>
            <a:off x="3056499" y="1248466"/>
            <a:ext cx="5346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Consumo de energia elétrica na rede (</a:t>
            </a:r>
            <a:r>
              <a:rPr lang="pt-BR" b="1" dirty="0" err="1"/>
              <a:t>GWh</a:t>
            </a:r>
            <a:r>
              <a:rPr lang="pt-BR" b="1" dirty="0"/>
              <a:t>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1C74FCB-EC67-6B6D-AED6-1A9D67305C9E}"/>
              </a:ext>
            </a:extLst>
          </p:cNvPr>
          <p:cNvSpPr txBox="1"/>
          <p:nvPr/>
        </p:nvSpPr>
        <p:spPr>
          <a:xfrm>
            <a:off x="5642151" y="6259286"/>
            <a:ext cx="37136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 i="1" dirty="0"/>
              <a:t>Fonte: Empresa de Pesquisa Energética - EPE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9CBC16E-F5FE-70A5-D9E1-2E526EB95C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190620"/>
              </p:ext>
            </p:extLst>
          </p:nvPr>
        </p:nvGraphicFramePr>
        <p:xfrm>
          <a:off x="2007266" y="1620254"/>
          <a:ext cx="7445312" cy="469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C9B60F8B-419A-33CE-5E2E-5493E4DF501A}"/>
              </a:ext>
            </a:extLst>
          </p:cNvPr>
          <p:cNvCxnSpPr>
            <a:cxnSpLocks/>
          </p:cNvCxnSpPr>
          <p:nvPr/>
        </p:nvCxnSpPr>
        <p:spPr>
          <a:xfrm flipH="1">
            <a:off x="2635696" y="2237105"/>
            <a:ext cx="649763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ABA106-785E-610F-0608-F7EFCBF48BE7}"/>
              </a:ext>
            </a:extLst>
          </p:cNvPr>
          <p:cNvSpPr txBox="1"/>
          <p:nvPr/>
        </p:nvSpPr>
        <p:spPr>
          <a:xfrm>
            <a:off x="1895129" y="2097451"/>
            <a:ext cx="795984" cy="2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900" b="1" dirty="0"/>
              <a:t>531.043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E43FAE3-334A-0C06-39BF-C05B46CBA31E}"/>
              </a:ext>
            </a:extLst>
          </p:cNvPr>
          <p:cNvCxnSpPr>
            <a:cxnSpLocks/>
          </p:cNvCxnSpPr>
          <p:nvPr/>
        </p:nvCxnSpPr>
        <p:spPr>
          <a:xfrm flipH="1">
            <a:off x="2603685" y="3649951"/>
            <a:ext cx="20523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7946729-4BEB-1FAF-DAB7-5E0CF8B71511}"/>
              </a:ext>
            </a:extLst>
          </p:cNvPr>
          <p:cNvSpPr txBox="1"/>
          <p:nvPr/>
        </p:nvSpPr>
        <p:spPr>
          <a:xfrm>
            <a:off x="1867970" y="3510298"/>
            <a:ext cx="795984" cy="279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900" b="1" dirty="0"/>
              <a:t>331.865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FBF5ECA-C82C-C214-AB69-FF9E301752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60" r="25784"/>
          <a:stretch/>
        </p:blipFill>
        <p:spPr>
          <a:xfrm>
            <a:off x="826491" y="295710"/>
            <a:ext cx="1102910" cy="108081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07BB86AE-2959-BBB1-2B45-85B0B67E5027}"/>
              </a:ext>
            </a:extLst>
          </p:cNvPr>
          <p:cNvSpPr txBox="1"/>
          <p:nvPr/>
        </p:nvSpPr>
        <p:spPr>
          <a:xfrm>
            <a:off x="9680675" y="3215994"/>
            <a:ext cx="2136611" cy="923330"/>
          </a:xfrm>
          <a:custGeom>
            <a:avLst/>
            <a:gdLst>
              <a:gd name="connsiteX0" fmla="*/ 0 w 2136611"/>
              <a:gd name="connsiteY0" fmla="*/ 0 h 923330"/>
              <a:gd name="connsiteX1" fmla="*/ 555519 w 2136611"/>
              <a:gd name="connsiteY1" fmla="*/ 0 h 923330"/>
              <a:gd name="connsiteX2" fmla="*/ 1132404 w 2136611"/>
              <a:gd name="connsiteY2" fmla="*/ 0 h 923330"/>
              <a:gd name="connsiteX3" fmla="*/ 1602458 w 2136611"/>
              <a:gd name="connsiteY3" fmla="*/ 0 h 923330"/>
              <a:gd name="connsiteX4" fmla="*/ 2136611 w 2136611"/>
              <a:gd name="connsiteY4" fmla="*/ 0 h 923330"/>
              <a:gd name="connsiteX5" fmla="*/ 2136611 w 2136611"/>
              <a:gd name="connsiteY5" fmla="*/ 433965 h 923330"/>
              <a:gd name="connsiteX6" fmla="*/ 2136611 w 2136611"/>
              <a:gd name="connsiteY6" fmla="*/ 923330 h 923330"/>
              <a:gd name="connsiteX7" fmla="*/ 1645190 w 2136611"/>
              <a:gd name="connsiteY7" fmla="*/ 923330 h 923330"/>
              <a:gd name="connsiteX8" fmla="*/ 1175136 w 2136611"/>
              <a:gd name="connsiteY8" fmla="*/ 923330 h 923330"/>
              <a:gd name="connsiteX9" fmla="*/ 640983 w 2136611"/>
              <a:gd name="connsiteY9" fmla="*/ 923330 h 923330"/>
              <a:gd name="connsiteX10" fmla="*/ 0 w 2136611"/>
              <a:gd name="connsiteY10" fmla="*/ 923330 h 923330"/>
              <a:gd name="connsiteX11" fmla="*/ 0 w 2136611"/>
              <a:gd name="connsiteY11" fmla="*/ 470898 h 923330"/>
              <a:gd name="connsiteX12" fmla="*/ 0 w 2136611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6611" h="923330" extrusionOk="0">
                <a:moveTo>
                  <a:pt x="0" y="0"/>
                </a:moveTo>
                <a:cubicBezTo>
                  <a:pt x="218628" y="-14061"/>
                  <a:pt x="436636" y="-7592"/>
                  <a:pt x="555519" y="0"/>
                </a:cubicBezTo>
                <a:cubicBezTo>
                  <a:pt x="674402" y="7592"/>
                  <a:pt x="929569" y="-12159"/>
                  <a:pt x="1132404" y="0"/>
                </a:cubicBezTo>
                <a:cubicBezTo>
                  <a:pt x="1335240" y="12159"/>
                  <a:pt x="1489061" y="-1604"/>
                  <a:pt x="1602458" y="0"/>
                </a:cubicBezTo>
                <a:cubicBezTo>
                  <a:pt x="1715855" y="1604"/>
                  <a:pt x="1920781" y="3566"/>
                  <a:pt x="2136611" y="0"/>
                </a:cubicBezTo>
                <a:cubicBezTo>
                  <a:pt x="2153578" y="97653"/>
                  <a:pt x="2147659" y="339185"/>
                  <a:pt x="2136611" y="433965"/>
                </a:cubicBezTo>
                <a:cubicBezTo>
                  <a:pt x="2125563" y="528745"/>
                  <a:pt x="2132118" y="688346"/>
                  <a:pt x="2136611" y="923330"/>
                </a:cubicBezTo>
                <a:cubicBezTo>
                  <a:pt x="1942305" y="907323"/>
                  <a:pt x="1783955" y="925287"/>
                  <a:pt x="1645190" y="923330"/>
                </a:cubicBezTo>
                <a:cubicBezTo>
                  <a:pt x="1506425" y="921373"/>
                  <a:pt x="1351695" y="915610"/>
                  <a:pt x="1175136" y="923330"/>
                </a:cubicBezTo>
                <a:cubicBezTo>
                  <a:pt x="998577" y="931050"/>
                  <a:pt x="897846" y="926885"/>
                  <a:pt x="640983" y="923330"/>
                </a:cubicBezTo>
                <a:cubicBezTo>
                  <a:pt x="384120" y="919775"/>
                  <a:pt x="139321" y="909734"/>
                  <a:pt x="0" y="923330"/>
                </a:cubicBezTo>
                <a:cubicBezTo>
                  <a:pt x="2791" y="743711"/>
                  <a:pt x="-6655" y="673072"/>
                  <a:pt x="0" y="470898"/>
                </a:cubicBezTo>
                <a:cubicBezTo>
                  <a:pt x="6655" y="268724"/>
                  <a:pt x="-9198" y="14123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482040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dirty="0"/>
              <a:t>Crescimento de 60% do consumo de energia elétrica</a:t>
            </a:r>
          </a:p>
        </p:txBody>
      </p:sp>
    </p:spTree>
    <p:extLst>
      <p:ext uri="{BB962C8B-B14F-4D97-AF65-F5344CB8AC3E}">
        <p14:creationId xmlns:p14="http://schemas.microsoft.com/office/powerpoint/2010/main" val="288920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0327-20F7-2F68-37E4-196A83308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7552DBA-D337-E4FD-91B3-A9F79698D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4518"/>
            <a:ext cx="10515600" cy="5442445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052" name="Picture 4" descr="Nexans - Linhas aéreas de transmissão energia">
            <a:extLst>
              <a:ext uri="{FF2B5EF4-FFF2-40B4-BE49-F238E27FC236}">
                <a16:creationId xmlns:a16="http://schemas.microsoft.com/office/drawing/2014/main" id="{E4EFD37D-A284-BB7D-3BA2-1A5A2B79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76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DEE8DEC-A209-C195-3FD9-52EF60E80B5A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3D549D-4AF2-3876-3150-B77703DF0F41}"/>
              </a:ext>
            </a:extLst>
          </p:cNvPr>
          <p:cNvSpPr txBox="1"/>
          <p:nvPr/>
        </p:nvSpPr>
        <p:spPr>
          <a:xfrm>
            <a:off x="1324134" y="2274838"/>
            <a:ext cx="9543732" cy="2308324"/>
          </a:xfrm>
          <a:custGeom>
            <a:avLst/>
            <a:gdLst>
              <a:gd name="connsiteX0" fmla="*/ 0 w 9543732"/>
              <a:gd name="connsiteY0" fmla="*/ 0 h 2308324"/>
              <a:gd name="connsiteX1" fmla="*/ 395383 w 9543732"/>
              <a:gd name="connsiteY1" fmla="*/ 0 h 2308324"/>
              <a:gd name="connsiteX2" fmla="*/ 886204 w 9543732"/>
              <a:gd name="connsiteY2" fmla="*/ 0 h 2308324"/>
              <a:gd name="connsiteX3" fmla="*/ 1758773 w 9543732"/>
              <a:gd name="connsiteY3" fmla="*/ 0 h 2308324"/>
              <a:gd name="connsiteX4" fmla="*/ 2440469 w 9543732"/>
              <a:gd name="connsiteY4" fmla="*/ 0 h 2308324"/>
              <a:gd name="connsiteX5" fmla="*/ 3122164 w 9543732"/>
              <a:gd name="connsiteY5" fmla="*/ 0 h 2308324"/>
              <a:gd name="connsiteX6" fmla="*/ 3612984 w 9543732"/>
              <a:gd name="connsiteY6" fmla="*/ 0 h 2308324"/>
              <a:gd name="connsiteX7" fmla="*/ 4008367 w 9543732"/>
              <a:gd name="connsiteY7" fmla="*/ 0 h 2308324"/>
              <a:gd name="connsiteX8" fmla="*/ 4499188 w 9543732"/>
              <a:gd name="connsiteY8" fmla="*/ 0 h 2308324"/>
              <a:gd name="connsiteX9" fmla="*/ 4990008 w 9543732"/>
              <a:gd name="connsiteY9" fmla="*/ 0 h 2308324"/>
              <a:gd name="connsiteX10" fmla="*/ 5576266 w 9543732"/>
              <a:gd name="connsiteY10" fmla="*/ 0 h 2308324"/>
              <a:gd name="connsiteX11" fmla="*/ 6257961 w 9543732"/>
              <a:gd name="connsiteY11" fmla="*/ 0 h 2308324"/>
              <a:gd name="connsiteX12" fmla="*/ 7130531 w 9543732"/>
              <a:gd name="connsiteY12" fmla="*/ 0 h 2308324"/>
              <a:gd name="connsiteX13" fmla="*/ 8003101 w 9543732"/>
              <a:gd name="connsiteY13" fmla="*/ 0 h 2308324"/>
              <a:gd name="connsiteX14" fmla="*/ 8875671 w 9543732"/>
              <a:gd name="connsiteY14" fmla="*/ 0 h 2308324"/>
              <a:gd name="connsiteX15" fmla="*/ 9543732 w 9543732"/>
              <a:gd name="connsiteY15" fmla="*/ 0 h 2308324"/>
              <a:gd name="connsiteX16" fmla="*/ 9543732 w 9543732"/>
              <a:gd name="connsiteY16" fmla="*/ 577081 h 2308324"/>
              <a:gd name="connsiteX17" fmla="*/ 9543732 w 9543732"/>
              <a:gd name="connsiteY17" fmla="*/ 1154162 h 2308324"/>
              <a:gd name="connsiteX18" fmla="*/ 9543732 w 9543732"/>
              <a:gd name="connsiteY18" fmla="*/ 1731243 h 2308324"/>
              <a:gd name="connsiteX19" fmla="*/ 9543732 w 9543732"/>
              <a:gd name="connsiteY19" fmla="*/ 2308324 h 2308324"/>
              <a:gd name="connsiteX20" fmla="*/ 8957474 w 9543732"/>
              <a:gd name="connsiteY20" fmla="*/ 2308324 h 2308324"/>
              <a:gd name="connsiteX21" fmla="*/ 8180342 w 9543732"/>
              <a:gd name="connsiteY21" fmla="*/ 2308324 h 2308324"/>
              <a:gd name="connsiteX22" fmla="*/ 7403209 w 9543732"/>
              <a:gd name="connsiteY22" fmla="*/ 2308324 h 2308324"/>
              <a:gd name="connsiteX23" fmla="*/ 6816951 w 9543732"/>
              <a:gd name="connsiteY23" fmla="*/ 2308324 h 2308324"/>
              <a:gd name="connsiteX24" fmla="*/ 6230694 w 9543732"/>
              <a:gd name="connsiteY24" fmla="*/ 2308324 h 2308324"/>
              <a:gd name="connsiteX25" fmla="*/ 5644436 w 9543732"/>
              <a:gd name="connsiteY25" fmla="*/ 2308324 h 2308324"/>
              <a:gd name="connsiteX26" fmla="*/ 5153615 w 9543732"/>
              <a:gd name="connsiteY26" fmla="*/ 2308324 h 2308324"/>
              <a:gd name="connsiteX27" fmla="*/ 4281045 w 9543732"/>
              <a:gd name="connsiteY27" fmla="*/ 2308324 h 2308324"/>
              <a:gd name="connsiteX28" fmla="*/ 3503913 w 9543732"/>
              <a:gd name="connsiteY28" fmla="*/ 2308324 h 2308324"/>
              <a:gd name="connsiteX29" fmla="*/ 2917655 w 9543732"/>
              <a:gd name="connsiteY29" fmla="*/ 2308324 h 2308324"/>
              <a:gd name="connsiteX30" fmla="*/ 2331397 w 9543732"/>
              <a:gd name="connsiteY30" fmla="*/ 2308324 h 2308324"/>
              <a:gd name="connsiteX31" fmla="*/ 1649702 w 9543732"/>
              <a:gd name="connsiteY31" fmla="*/ 2308324 h 2308324"/>
              <a:gd name="connsiteX32" fmla="*/ 777132 w 9543732"/>
              <a:gd name="connsiteY32" fmla="*/ 2308324 h 2308324"/>
              <a:gd name="connsiteX33" fmla="*/ 0 w 9543732"/>
              <a:gd name="connsiteY33" fmla="*/ 2308324 h 2308324"/>
              <a:gd name="connsiteX34" fmla="*/ 0 w 9543732"/>
              <a:gd name="connsiteY34" fmla="*/ 1731243 h 2308324"/>
              <a:gd name="connsiteX35" fmla="*/ 0 w 9543732"/>
              <a:gd name="connsiteY35" fmla="*/ 1177245 h 2308324"/>
              <a:gd name="connsiteX36" fmla="*/ 0 w 9543732"/>
              <a:gd name="connsiteY36" fmla="*/ 646331 h 2308324"/>
              <a:gd name="connsiteX37" fmla="*/ 0 w 9543732"/>
              <a:gd name="connsiteY37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543732" h="2308324" extrusionOk="0">
                <a:moveTo>
                  <a:pt x="0" y="0"/>
                </a:moveTo>
                <a:cubicBezTo>
                  <a:pt x="176797" y="18055"/>
                  <a:pt x="293765" y="7111"/>
                  <a:pt x="395383" y="0"/>
                </a:cubicBezTo>
                <a:cubicBezTo>
                  <a:pt x="497001" y="-7111"/>
                  <a:pt x="787722" y="-23992"/>
                  <a:pt x="886204" y="0"/>
                </a:cubicBezTo>
                <a:cubicBezTo>
                  <a:pt x="984686" y="23992"/>
                  <a:pt x="1386372" y="3255"/>
                  <a:pt x="1758773" y="0"/>
                </a:cubicBezTo>
                <a:cubicBezTo>
                  <a:pt x="2131174" y="-3255"/>
                  <a:pt x="2142039" y="26514"/>
                  <a:pt x="2440469" y="0"/>
                </a:cubicBezTo>
                <a:cubicBezTo>
                  <a:pt x="2738899" y="-26514"/>
                  <a:pt x="2971541" y="8572"/>
                  <a:pt x="3122164" y="0"/>
                </a:cubicBezTo>
                <a:cubicBezTo>
                  <a:pt x="3272788" y="-8572"/>
                  <a:pt x="3393886" y="15828"/>
                  <a:pt x="3612984" y="0"/>
                </a:cubicBezTo>
                <a:cubicBezTo>
                  <a:pt x="3832082" y="-15828"/>
                  <a:pt x="3924384" y="-3983"/>
                  <a:pt x="4008367" y="0"/>
                </a:cubicBezTo>
                <a:cubicBezTo>
                  <a:pt x="4092350" y="3983"/>
                  <a:pt x="4393752" y="9255"/>
                  <a:pt x="4499188" y="0"/>
                </a:cubicBezTo>
                <a:cubicBezTo>
                  <a:pt x="4604624" y="-9255"/>
                  <a:pt x="4882560" y="12901"/>
                  <a:pt x="4990008" y="0"/>
                </a:cubicBezTo>
                <a:cubicBezTo>
                  <a:pt x="5097456" y="-12901"/>
                  <a:pt x="5317466" y="-2751"/>
                  <a:pt x="5576266" y="0"/>
                </a:cubicBezTo>
                <a:cubicBezTo>
                  <a:pt x="5835066" y="2751"/>
                  <a:pt x="6091051" y="8424"/>
                  <a:pt x="6257961" y="0"/>
                </a:cubicBezTo>
                <a:cubicBezTo>
                  <a:pt x="6424871" y="-8424"/>
                  <a:pt x="6863305" y="-32567"/>
                  <a:pt x="7130531" y="0"/>
                </a:cubicBezTo>
                <a:cubicBezTo>
                  <a:pt x="7397757" y="32567"/>
                  <a:pt x="7779169" y="-11470"/>
                  <a:pt x="8003101" y="0"/>
                </a:cubicBezTo>
                <a:cubicBezTo>
                  <a:pt x="8227033" y="11470"/>
                  <a:pt x="8645419" y="-5944"/>
                  <a:pt x="8875671" y="0"/>
                </a:cubicBezTo>
                <a:cubicBezTo>
                  <a:pt x="9105923" y="5944"/>
                  <a:pt x="9303919" y="-4525"/>
                  <a:pt x="9543732" y="0"/>
                </a:cubicBezTo>
                <a:cubicBezTo>
                  <a:pt x="9532934" y="267050"/>
                  <a:pt x="9529267" y="368244"/>
                  <a:pt x="9543732" y="577081"/>
                </a:cubicBezTo>
                <a:cubicBezTo>
                  <a:pt x="9558197" y="785918"/>
                  <a:pt x="9527376" y="872378"/>
                  <a:pt x="9543732" y="1154162"/>
                </a:cubicBezTo>
                <a:cubicBezTo>
                  <a:pt x="9560088" y="1435946"/>
                  <a:pt x="9558332" y="1570343"/>
                  <a:pt x="9543732" y="1731243"/>
                </a:cubicBezTo>
                <a:cubicBezTo>
                  <a:pt x="9529132" y="1892143"/>
                  <a:pt x="9541530" y="2185497"/>
                  <a:pt x="9543732" y="2308324"/>
                </a:cubicBezTo>
                <a:cubicBezTo>
                  <a:pt x="9358850" y="2327694"/>
                  <a:pt x="9122458" y="2284585"/>
                  <a:pt x="8957474" y="2308324"/>
                </a:cubicBezTo>
                <a:cubicBezTo>
                  <a:pt x="8792490" y="2332063"/>
                  <a:pt x="8444731" y="2277013"/>
                  <a:pt x="8180342" y="2308324"/>
                </a:cubicBezTo>
                <a:cubicBezTo>
                  <a:pt x="7915953" y="2339635"/>
                  <a:pt x="7602179" y="2314644"/>
                  <a:pt x="7403209" y="2308324"/>
                </a:cubicBezTo>
                <a:cubicBezTo>
                  <a:pt x="7204239" y="2302004"/>
                  <a:pt x="7035135" y="2334078"/>
                  <a:pt x="6816951" y="2308324"/>
                </a:cubicBezTo>
                <a:cubicBezTo>
                  <a:pt x="6598767" y="2282570"/>
                  <a:pt x="6509705" y="2301455"/>
                  <a:pt x="6230694" y="2308324"/>
                </a:cubicBezTo>
                <a:cubicBezTo>
                  <a:pt x="5951683" y="2315193"/>
                  <a:pt x="5779239" y="2336914"/>
                  <a:pt x="5644436" y="2308324"/>
                </a:cubicBezTo>
                <a:cubicBezTo>
                  <a:pt x="5509633" y="2279734"/>
                  <a:pt x="5317814" y="2301461"/>
                  <a:pt x="5153615" y="2308324"/>
                </a:cubicBezTo>
                <a:cubicBezTo>
                  <a:pt x="4989416" y="2315187"/>
                  <a:pt x="4697931" y="2351082"/>
                  <a:pt x="4281045" y="2308324"/>
                </a:cubicBezTo>
                <a:cubicBezTo>
                  <a:pt x="3864159" y="2265567"/>
                  <a:pt x="3832554" y="2287931"/>
                  <a:pt x="3503913" y="2308324"/>
                </a:cubicBezTo>
                <a:cubicBezTo>
                  <a:pt x="3175272" y="2328717"/>
                  <a:pt x="3171363" y="2329012"/>
                  <a:pt x="2917655" y="2308324"/>
                </a:cubicBezTo>
                <a:cubicBezTo>
                  <a:pt x="2663947" y="2287636"/>
                  <a:pt x="2598659" y="2331629"/>
                  <a:pt x="2331397" y="2308324"/>
                </a:cubicBezTo>
                <a:cubicBezTo>
                  <a:pt x="2064135" y="2285019"/>
                  <a:pt x="1934343" y="2324609"/>
                  <a:pt x="1649702" y="2308324"/>
                </a:cubicBezTo>
                <a:cubicBezTo>
                  <a:pt x="1365062" y="2292039"/>
                  <a:pt x="1086415" y="2324863"/>
                  <a:pt x="777132" y="2308324"/>
                </a:cubicBezTo>
                <a:cubicBezTo>
                  <a:pt x="467849" y="2291786"/>
                  <a:pt x="370770" y="2325996"/>
                  <a:pt x="0" y="2308324"/>
                </a:cubicBezTo>
                <a:cubicBezTo>
                  <a:pt x="6558" y="2090960"/>
                  <a:pt x="15365" y="1893016"/>
                  <a:pt x="0" y="1731243"/>
                </a:cubicBezTo>
                <a:cubicBezTo>
                  <a:pt x="-15365" y="1569470"/>
                  <a:pt x="4254" y="1402833"/>
                  <a:pt x="0" y="1177245"/>
                </a:cubicBezTo>
                <a:cubicBezTo>
                  <a:pt x="-4254" y="951657"/>
                  <a:pt x="-1587" y="788640"/>
                  <a:pt x="0" y="646331"/>
                </a:cubicBezTo>
                <a:cubicBezTo>
                  <a:pt x="1587" y="504022"/>
                  <a:pt x="-9362" y="19083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/>
              <a:t>Como aumentar a capacidade de transmissão sem a construção de novas linhas?</a:t>
            </a:r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9EEF825C-3230-ACF2-1072-0C536F3AEF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9179-A1F0-E585-8B41-3A66A522A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Estação de ônibus&#10;&#10;Descrição gerada automaticamente">
            <a:extLst>
              <a:ext uri="{FF2B5EF4-FFF2-40B4-BE49-F238E27FC236}">
                <a16:creationId xmlns:a16="http://schemas.microsoft.com/office/drawing/2014/main" id="{02C1124A-E0FF-79B0-9286-AF2346CC1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12192000" cy="685801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FF859BE-B96D-916A-08D1-FF0F9BB98B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C384A11-5A83-86E5-83D2-C8030C786F46}"/>
              </a:ext>
            </a:extLst>
          </p:cNvPr>
          <p:cNvSpPr txBox="1"/>
          <p:nvPr/>
        </p:nvSpPr>
        <p:spPr>
          <a:xfrm>
            <a:off x="4712112" y="2716128"/>
            <a:ext cx="56830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</a:rPr>
              <a:t>CABOS ACFR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4548F2-CF6C-D014-C541-A06088DADB93}"/>
              </a:ext>
            </a:extLst>
          </p:cNvPr>
          <p:cNvSpPr txBox="1"/>
          <p:nvPr/>
        </p:nvSpPr>
        <p:spPr>
          <a:xfrm>
            <a:off x="4712111" y="3824124"/>
            <a:ext cx="4532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luminum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onductor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iber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einforced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CCB21194-0CB6-44DE-8CAE-AE6C0E704043}"/>
              </a:ext>
            </a:extLst>
          </p:cNvPr>
          <p:cNvSpPr/>
          <p:nvPr/>
        </p:nvSpPr>
        <p:spPr>
          <a:xfrm>
            <a:off x="1380537" y="1168400"/>
            <a:ext cx="2484459" cy="618490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C4A687D-64C8-3FF4-D174-54322C073C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97539" y="-1146508"/>
            <a:ext cx="2053271" cy="5163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7BC4344-7991-8CC5-AB6D-819436DFA9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5501" y="1694241"/>
            <a:ext cx="2054530" cy="5163760"/>
          </a:xfrm>
          <a:prstGeom prst="rect">
            <a:avLst/>
          </a:prstGeom>
        </p:spPr>
      </p:pic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55F289B3-9541-63EC-CDA4-49A7D8B50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2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C97E1-907E-EF7F-09A2-BEC51089B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C9EA136C-5EE6-1E09-EE18-BEF0174058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C897902-FD50-5053-5CBB-DEABA815135D}"/>
              </a:ext>
            </a:extLst>
          </p:cNvPr>
          <p:cNvSpPr txBox="1"/>
          <p:nvPr/>
        </p:nvSpPr>
        <p:spPr>
          <a:xfrm>
            <a:off x="706860" y="455528"/>
            <a:ext cx="6251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ACFR: CONSTITUIÇÃO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D69CC9-9748-7CA6-9390-1A9AFAB49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3" t="23158" r="38240" b="437"/>
          <a:stretch/>
        </p:blipFill>
        <p:spPr>
          <a:xfrm>
            <a:off x="1277014" y="1770490"/>
            <a:ext cx="2030506" cy="50875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3D25B7-6C93-4E97-C747-46C27D296401}"/>
              </a:ext>
            </a:extLst>
          </p:cNvPr>
          <p:cNvSpPr txBox="1"/>
          <p:nvPr/>
        </p:nvSpPr>
        <p:spPr>
          <a:xfrm>
            <a:off x="4104687" y="1710809"/>
            <a:ext cx="1651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Núcleo de Fibra de Carbono (Encordoado)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C86E837-B8DF-D0DB-5CF4-9C39ABBFB719}"/>
              </a:ext>
            </a:extLst>
          </p:cNvPr>
          <p:cNvCxnSpPr/>
          <p:nvPr/>
        </p:nvCxnSpPr>
        <p:spPr>
          <a:xfrm>
            <a:off x="4114335" y="1807226"/>
            <a:ext cx="0" cy="672667"/>
          </a:xfrm>
          <a:prstGeom prst="line">
            <a:avLst/>
          </a:prstGeom>
          <a:ln w="9525">
            <a:solidFill>
              <a:srgbClr val="2038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do 15">
            <a:extLst>
              <a:ext uri="{FF2B5EF4-FFF2-40B4-BE49-F238E27FC236}">
                <a16:creationId xmlns:a16="http://schemas.microsoft.com/office/drawing/2014/main" id="{33143C93-1ECE-B8F7-C779-51ED9E3D2756}"/>
              </a:ext>
            </a:extLst>
          </p:cNvPr>
          <p:cNvCxnSpPr>
            <a:stCxn id="5" idx="1"/>
          </p:cNvCxnSpPr>
          <p:nvPr/>
        </p:nvCxnSpPr>
        <p:spPr>
          <a:xfrm rot="10800000" flipV="1">
            <a:off x="2559303" y="2126307"/>
            <a:ext cx="1545385" cy="432433"/>
          </a:xfrm>
          <a:prstGeom prst="bentConnector3">
            <a:avLst/>
          </a:prstGeom>
          <a:ln w="9525">
            <a:solidFill>
              <a:srgbClr val="2038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173D90A7-1AA4-835A-78CB-2A1E4A5375A2}"/>
              </a:ext>
            </a:extLst>
          </p:cNvPr>
          <p:cNvSpPr/>
          <p:nvPr/>
        </p:nvSpPr>
        <p:spPr>
          <a:xfrm>
            <a:off x="2467413" y="2514602"/>
            <a:ext cx="108000" cy="108000"/>
          </a:xfrm>
          <a:prstGeom prst="ellipse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89E7B4-CA47-9178-B696-3BA92A2FD1CD}"/>
              </a:ext>
            </a:extLst>
          </p:cNvPr>
          <p:cNvSpPr txBox="1"/>
          <p:nvPr/>
        </p:nvSpPr>
        <p:spPr>
          <a:xfrm>
            <a:off x="4451321" y="2962439"/>
            <a:ext cx="1816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Cabo Compacto, fios trapezoidais ou seção circular</a:t>
            </a:r>
          </a:p>
        </p:txBody>
      </p:sp>
      <p:cxnSp>
        <p:nvCxnSpPr>
          <p:cNvPr id="12" name="Conector Angulado 19">
            <a:extLst>
              <a:ext uri="{FF2B5EF4-FFF2-40B4-BE49-F238E27FC236}">
                <a16:creationId xmlns:a16="http://schemas.microsoft.com/office/drawing/2014/main" id="{EDA18337-5D54-BB6E-C8D1-7BEA0AAF13E8}"/>
              </a:ext>
            </a:extLst>
          </p:cNvPr>
          <p:cNvCxnSpPr>
            <a:stCxn id="11" idx="1"/>
            <a:endCxn id="13" idx="6"/>
          </p:cNvCxnSpPr>
          <p:nvPr/>
        </p:nvCxnSpPr>
        <p:spPr>
          <a:xfrm rot="10800000" flipV="1">
            <a:off x="2617785" y="3377938"/>
            <a:ext cx="1833537" cy="72232"/>
          </a:xfrm>
          <a:prstGeom prst="bentConnector3">
            <a:avLst/>
          </a:prstGeom>
          <a:ln w="9525">
            <a:solidFill>
              <a:srgbClr val="2038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E90D330C-D239-2F25-008F-F67988156F3F}"/>
              </a:ext>
            </a:extLst>
          </p:cNvPr>
          <p:cNvSpPr/>
          <p:nvPr/>
        </p:nvSpPr>
        <p:spPr>
          <a:xfrm>
            <a:off x="2509784" y="3396170"/>
            <a:ext cx="108000" cy="108000"/>
          </a:xfrm>
          <a:prstGeom prst="ellipse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033345F-6688-445A-E691-F4926182DE18}"/>
              </a:ext>
            </a:extLst>
          </p:cNvPr>
          <p:cNvCxnSpPr/>
          <p:nvPr/>
        </p:nvCxnSpPr>
        <p:spPr>
          <a:xfrm>
            <a:off x="4444973" y="3077210"/>
            <a:ext cx="0" cy="623807"/>
          </a:xfrm>
          <a:prstGeom prst="line">
            <a:avLst/>
          </a:prstGeom>
          <a:ln w="9525">
            <a:solidFill>
              <a:srgbClr val="2038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9E471CB-76E4-A889-B6BD-47C08C525CD9}"/>
              </a:ext>
            </a:extLst>
          </p:cNvPr>
          <p:cNvSpPr txBox="1"/>
          <p:nvPr/>
        </p:nvSpPr>
        <p:spPr>
          <a:xfrm>
            <a:off x="3852113" y="4498622"/>
            <a:ext cx="181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Alumínio </a:t>
            </a:r>
            <a:r>
              <a:rPr lang="pt-BR" sz="1600" dirty="0" err="1"/>
              <a:t>Termorresistente</a:t>
            </a:r>
            <a:endParaRPr lang="pt-BR" sz="1600" dirty="0"/>
          </a:p>
        </p:txBody>
      </p:sp>
      <p:cxnSp>
        <p:nvCxnSpPr>
          <p:cNvPr id="16" name="Conector Angulado 25">
            <a:extLst>
              <a:ext uri="{FF2B5EF4-FFF2-40B4-BE49-F238E27FC236}">
                <a16:creationId xmlns:a16="http://schemas.microsoft.com/office/drawing/2014/main" id="{F51C7119-0EDA-BA63-CF52-8352CB6FB355}"/>
              </a:ext>
            </a:extLst>
          </p:cNvPr>
          <p:cNvCxnSpPr>
            <a:cxnSpLocks/>
            <a:stCxn id="15" idx="1"/>
            <a:endCxn id="17" idx="6"/>
          </p:cNvCxnSpPr>
          <p:nvPr/>
        </p:nvCxnSpPr>
        <p:spPr>
          <a:xfrm rot="10800000">
            <a:off x="2377631" y="4552622"/>
            <a:ext cx="1474482" cy="238388"/>
          </a:xfrm>
          <a:prstGeom prst="bentConnector3">
            <a:avLst>
              <a:gd name="adj1" fmla="val 50000"/>
            </a:avLst>
          </a:prstGeom>
          <a:ln w="9525">
            <a:solidFill>
              <a:srgbClr val="2038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F6FB40EF-672B-50D0-61B4-2B98C5D41EEF}"/>
              </a:ext>
            </a:extLst>
          </p:cNvPr>
          <p:cNvSpPr/>
          <p:nvPr/>
        </p:nvSpPr>
        <p:spPr>
          <a:xfrm>
            <a:off x="2269631" y="4498622"/>
            <a:ext cx="108000" cy="108000"/>
          </a:xfrm>
          <a:prstGeom prst="ellipse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B55CCC2-44B0-3934-60F3-6619AA456825}"/>
              </a:ext>
            </a:extLst>
          </p:cNvPr>
          <p:cNvCxnSpPr/>
          <p:nvPr/>
        </p:nvCxnSpPr>
        <p:spPr>
          <a:xfrm>
            <a:off x="3860739" y="4603241"/>
            <a:ext cx="0" cy="426068"/>
          </a:xfrm>
          <a:prstGeom prst="line">
            <a:avLst/>
          </a:prstGeom>
          <a:ln w="9525">
            <a:solidFill>
              <a:srgbClr val="2038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2E5B3DDB-DC29-8991-E7FB-7F28C8DF02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6450" y="3416001"/>
            <a:ext cx="2018536" cy="2200777"/>
          </a:xfrm>
          <a:prstGeom prst="roundRect">
            <a:avLst>
              <a:gd name="adj" fmla="val 0"/>
            </a:avLst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BE02946-3A17-96F7-4457-C7E81824AE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516" y="1116440"/>
            <a:ext cx="1944782" cy="2182750"/>
          </a:xfrm>
          <a:prstGeom prst="roundRect">
            <a:avLst>
              <a:gd name="adj" fmla="val 0"/>
            </a:avLst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002B426-B943-D4C4-7B8B-D1280624DB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69442" y="3543509"/>
            <a:ext cx="2245012" cy="1982237"/>
          </a:xfrm>
          <a:prstGeom prst="roundRect">
            <a:avLst>
              <a:gd name="adj" fmla="val 0"/>
            </a:avLst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98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38408-E319-F0F4-F655-992DCB85C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59367DE8-2576-17F6-4D86-862DCEA48518}"/>
              </a:ext>
            </a:extLst>
          </p:cNvPr>
          <p:cNvSpPr/>
          <p:nvPr/>
        </p:nvSpPr>
        <p:spPr>
          <a:xfrm>
            <a:off x="0" y="5448301"/>
            <a:ext cx="6565900" cy="14097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D97E02C7-5FF6-F48C-AC3E-933E3D869B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C42C48-6611-BDDC-502B-5EBFFD6DDC03}"/>
              </a:ext>
            </a:extLst>
          </p:cNvPr>
          <p:cNvSpPr txBox="1"/>
          <p:nvPr/>
        </p:nvSpPr>
        <p:spPr>
          <a:xfrm>
            <a:off x="693683" y="409903"/>
            <a:ext cx="520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/>
              <a:t>ACSR </a:t>
            </a:r>
            <a:r>
              <a:rPr lang="pt-BR" sz="4400" b="1" i="1" dirty="0" err="1"/>
              <a:t>vs</a:t>
            </a:r>
            <a:r>
              <a:rPr lang="pt-BR" sz="4400" b="1" dirty="0"/>
              <a:t> ACFR</a:t>
            </a:r>
          </a:p>
        </p:txBody>
      </p:sp>
      <p:pic>
        <p:nvPicPr>
          <p:cNvPr id="5" name="Picture 4" descr="Transmission tower - Free miscellaneous icons">
            <a:extLst>
              <a:ext uri="{FF2B5EF4-FFF2-40B4-BE49-F238E27FC236}">
                <a16:creationId xmlns:a16="http://schemas.microsoft.com/office/drawing/2014/main" id="{C34DF1CF-7DE9-2BA4-E4BE-87775FC34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10" y="1607903"/>
            <a:ext cx="3664013" cy="36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ansmission tower - Free miscellaneous icons">
            <a:extLst>
              <a:ext uri="{FF2B5EF4-FFF2-40B4-BE49-F238E27FC236}">
                <a16:creationId xmlns:a16="http://schemas.microsoft.com/office/drawing/2014/main" id="{F9177593-1AD9-D692-BCF2-F136BA47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679" y="1607902"/>
            <a:ext cx="3664013" cy="36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a Livre 21">
            <a:extLst>
              <a:ext uri="{FF2B5EF4-FFF2-40B4-BE49-F238E27FC236}">
                <a16:creationId xmlns:a16="http://schemas.microsoft.com/office/drawing/2014/main" id="{1477FDA5-3E88-704D-3488-221672C1FE53}"/>
              </a:ext>
            </a:extLst>
          </p:cNvPr>
          <p:cNvSpPr/>
          <p:nvPr/>
        </p:nvSpPr>
        <p:spPr>
          <a:xfrm>
            <a:off x="-117446" y="2481725"/>
            <a:ext cx="2498828" cy="409068"/>
          </a:xfrm>
          <a:custGeom>
            <a:avLst/>
            <a:gdLst>
              <a:gd name="connsiteX0" fmla="*/ 0 w 4507832"/>
              <a:gd name="connsiteY0" fmla="*/ 0 h 409067"/>
              <a:gd name="connsiteX1" fmla="*/ 4507832 w 4507832"/>
              <a:gd name="connsiteY1" fmla="*/ 0 h 4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7832" h="409067">
                <a:moveTo>
                  <a:pt x="0" y="0"/>
                </a:moveTo>
                <a:cubicBezTo>
                  <a:pt x="1124284" y="354263"/>
                  <a:pt x="2248569" y="708526"/>
                  <a:pt x="4507832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orma Livre 24">
            <a:extLst>
              <a:ext uri="{FF2B5EF4-FFF2-40B4-BE49-F238E27FC236}">
                <a16:creationId xmlns:a16="http://schemas.microsoft.com/office/drawing/2014/main" id="{9FBF91A9-C694-7DB7-5936-C26D0CCA6882}"/>
              </a:ext>
            </a:extLst>
          </p:cNvPr>
          <p:cNvSpPr/>
          <p:nvPr/>
        </p:nvSpPr>
        <p:spPr>
          <a:xfrm>
            <a:off x="-117229" y="2481723"/>
            <a:ext cx="2495030" cy="192508"/>
          </a:xfrm>
          <a:custGeom>
            <a:avLst/>
            <a:gdLst>
              <a:gd name="connsiteX0" fmla="*/ 0 w 4507832"/>
              <a:gd name="connsiteY0" fmla="*/ 0 h 409067"/>
              <a:gd name="connsiteX1" fmla="*/ 4507832 w 4507832"/>
              <a:gd name="connsiteY1" fmla="*/ 0 h 4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7832" h="409067">
                <a:moveTo>
                  <a:pt x="0" y="0"/>
                </a:moveTo>
                <a:cubicBezTo>
                  <a:pt x="1124284" y="354263"/>
                  <a:pt x="2248569" y="708526"/>
                  <a:pt x="4507832" y="0"/>
                </a:cubicBezTo>
              </a:path>
            </a:pathLst>
          </a:custGeom>
          <a:noFill/>
          <a:ln w="57150">
            <a:solidFill>
              <a:srgbClr val="00B05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orma Livre 20">
            <a:extLst>
              <a:ext uri="{FF2B5EF4-FFF2-40B4-BE49-F238E27FC236}">
                <a16:creationId xmlns:a16="http://schemas.microsoft.com/office/drawing/2014/main" id="{860DE559-8040-369B-5D49-1358A7DB1BA1}"/>
              </a:ext>
            </a:extLst>
          </p:cNvPr>
          <p:cNvSpPr/>
          <p:nvPr/>
        </p:nvSpPr>
        <p:spPr>
          <a:xfrm>
            <a:off x="3976671" y="2481726"/>
            <a:ext cx="4252929" cy="409067"/>
          </a:xfrm>
          <a:custGeom>
            <a:avLst/>
            <a:gdLst>
              <a:gd name="connsiteX0" fmla="*/ 0 w 4507832"/>
              <a:gd name="connsiteY0" fmla="*/ 0 h 409067"/>
              <a:gd name="connsiteX1" fmla="*/ 4507832 w 4507832"/>
              <a:gd name="connsiteY1" fmla="*/ 0 h 4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7832" h="409067">
                <a:moveTo>
                  <a:pt x="0" y="0"/>
                </a:moveTo>
                <a:cubicBezTo>
                  <a:pt x="1124284" y="354263"/>
                  <a:pt x="2248569" y="708526"/>
                  <a:pt x="4507832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23">
            <a:extLst>
              <a:ext uri="{FF2B5EF4-FFF2-40B4-BE49-F238E27FC236}">
                <a16:creationId xmlns:a16="http://schemas.microsoft.com/office/drawing/2014/main" id="{842999AE-FF3B-F75B-D0C8-D6955137BF7B}"/>
              </a:ext>
            </a:extLst>
          </p:cNvPr>
          <p:cNvSpPr/>
          <p:nvPr/>
        </p:nvSpPr>
        <p:spPr>
          <a:xfrm>
            <a:off x="3976671" y="2481724"/>
            <a:ext cx="4252929" cy="192507"/>
          </a:xfrm>
          <a:custGeom>
            <a:avLst/>
            <a:gdLst>
              <a:gd name="connsiteX0" fmla="*/ 0 w 4507832"/>
              <a:gd name="connsiteY0" fmla="*/ 0 h 409067"/>
              <a:gd name="connsiteX1" fmla="*/ 4507832 w 4507832"/>
              <a:gd name="connsiteY1" fmla="*/ 0 h 4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7832" h="409067">
                <a:moveTo>
                  <a:pt x="0" y="0"/>
                </a:moveTo>
                <a:cubicBezTo>
                  <a:pt x="1124284" y="354263"/>
                  <a:pt x="2248569" y="708526"/>
                  <a:pt x="4507832" y="0"/>
                </a:cubicBezTo>
              </a:path>
            </a:pathLst>
          </a:custGeom>
          <a:noFill/>
          <a:ln w="57150">
            <a:solidFill>
              <a:srgbClr val="00B05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AF4D82A-DDC3-B506-3B48-ECFFB897C627}"/>
              </a:ext>
            </a:extLst>
          </p:cNvPr>
          <p:cNvSpPr txBox="1"/>
          <p:nvPr/>
        </p:nvSpPr>
        <p:spPr>
          <a:xfrm>
            <a:off x="6840052" y="2145312"/>
            <a:ext cx="767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Bahnschrift" panose="020B0502040204020203" pitchFamily="34" charset="0"/>
                <a:cs typeface="Arial" panose="020B0604020202020204" pitchFamily="34" charset="0"/>
              </a:rPr>
              <a:t>ACFR</a:t>
            </a:r>
          </a:p>
        </p:txBody>
      </p:sp>
      <p:sp>
        <p:nvSpPr>
          <p:cNvPr id="14" name="Forma Livre 21">
            <a:extLst>
              <a:ext uri="{FF2B5EF4-FFF2-40B4-BE49-F238E27FC236}">
                <a16:creationId xmlns:a16="http://schemas.microsoft.com/office/drawing/2014/main" id="{D4D86969-6C88-CD3E-BF13-E24352251378}"/>
              </a:ext>
            </a:extLst>
          </p:cNvPr>
          <p:cNvSpPr/>
          <p:nvPr/>
        </p:nvSpPr>
        <p:spPr>
          <a:xfrm>
            <a:off x="9833278" y="2481725"/>
            <a:ext cx="2498828" cy="409068"/>
          </a:xfrm>
          <a:custGeom>
            <a:avLst/>
            <a:gdLst>
              <a:gd name="connsiteX0" fmla="*/ 0 w 4507832"/>
              <a:gd name="connsiteY0" fmla="*/ 0 h 409067"/>
              <a:gd name="connsiteX1" fmla="*/ 4507832 w 4507832"/>
              <a:gd name="connsiteY1" fmla="*/ 0 h 4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7832" h="409067">
                <a:moveTo>
                  <a:pt x="0" y="0"/>
                </a:moveTo>
                <a:cubicBezTo>
                  <a:pt x="1124284" y="354263"/>
                  <a:pt x="2248569" y="708526"/>
                  <a:pt x="4507832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orma Livre 24">
            <a:extLst>
              <a:ext uri="{FF2B5EF4-FFF2-40B4-BE49-F238E27FC236}">
                <a16:creationId xmlns:a16="http://schemas.microsoft.com/office/drawing/2014/main" id="{21B1ADD2-3D0D-C85A-3EC8-B63A3922B2B4}"/>
              </a:ext>
            </a:extLst>
          </p:cNvPr>
          <p:cNvSpPr/>
          <p:nvPr/>
        </p:nvSpPr>
        <p:spPr>
          <a:xfrm>
            <a:off x="9833495" y="2481723"/>
            <a:ext cx="2495030" cy="192508"/>
          </a:xfrm>
          <a:custGeom>
            <a:avLst/>
            <a:gdLst>
              <a:gd name="connsiteX0" fmla="*/ 0 w 4507832"/>
              <a:gd name="connsiteY0" fmla="*/ 0 h 409067"/>
              <a:gd name="connsiteX1" fmla="*/ 4507832 w 4507832"/>
              <a:gd name="connsiteY1" fmla="*/ 0 h 4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07832" h="409067">
                <a:moveTo>
                  <a:pt x="0" y="0"/>
                </a:moveTo>
                <a:cubicBezTo>
                  <a:pt x="1124284" y="354263"/>
                  <a:pt x="2248569" y="708526"/>
                  <a:pt x="4507832" y="0"/>
                </a:cubicBezTo>
              </a:path>
            </a:pathLst>
          </a:custGeom>
          <a:noFill/>
          <a:ln w="57150">
            <a:solidFill>
              <a:srgbClr val="00B050"/>
            </a:solidFill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A24C453-F1EA-CA95-0899-0F118AAFE4CB}"/>
              </a:ext>
            </a:extLst>
          </p:cNvPr>
          <p:cNvSpPr/>
          <p:nvPr/>
        </p:nvSpPr>
        <p:spPr>
          <a:xfrm>
            <a:off x="6863773" y="2854328"/>
            <a:ext cx="1487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C00000"/>
                </a:solidFill>
                <a:latin typeface="Bahnschrift" panose="020B0502040204020203" pitchFamily="34" charset="0"/>
              </a:rPr>
              <a:t>ACSR </a:t>
            </a:r>
            <a:r>
              <a:rPr lang="pt-BR" sz="1600" b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Convecional</a:t>
            </a:r>
            <a:endParaRPr lang="pt-BR" sz="16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8ABB6EA-495C-1FDE-C8F7-6D4761B5F53F}"/>
              </a:ext>
            </a:extLst>
          </p:cNvPr>
          <p:cNvGrpSpPr/>
          <p:nvPr/>
        </p:nvGrpSpPr>
        <p:grpSpPr>
          <a:xfrm>
            <a:off x="4628381" y="1530465"/>
            <a:ext cx="2071700" cy="1300557"/>
            <a:chOff x="2968241" y="3089589"/>
            <a:chExt cx="2071700" cy="1300557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AA937906-2AE9-5656-66A7-8018ADF516F2}"/>
                </a:ext>
              </a:extLst>
            </p:cNvPr>
            <p:cNvSpPr/>
            <p:nvPr/>
          </p:nvSpPr>
          <p:spPr>
            <a:xfrm>
              <a:off x="2968241" y="3089589"/>
              <a:ext cx="20717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  <a:latin typeface="Bahnschrift" panose="020B0502040204020203" pitchFamily="34" charset="0"/>
                </a:rPr>
                <a:t>Condutores com mesmo diâmetro</a:t>
              </a:r>
            </a:p>
          </p:txBody>
        </p: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409CCDCC-7099-8AA5-9D6C-861E9316D7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4882" y="3744309"/>
              <a:ext cx="156596" cy="419666"/>
            </a:xfrm>
            <a:prstGeom prst="straightConnector1">
              <a:avLst/>
            </a:prstGeom>
            <a:ln>
              <a:solidFill>
                <a:srgbClr val="0070C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48090D21-0E91-1746-98C8-A4729FF3D917}"/>
                </a:ext>
              </a:extLst>
            </p:cNvPr>
            <p:cNvCxnSpPr>
              <a:cxnSpLocks/>
            </p:cNvCxnSpPr>
            <p:nvPr/>
          </p:nvCxnSpPr>
          <p:spPr>
            <a:xfrm>
              <a:off x="3861478" y="3740998"/>
              <a:ext cx="222377" cy="649148"/>
            </a:xfrm>
            <a:prstGeom prst="straightConnector1">
              <a:avLst/>
            </a:prstGeom>
            <a:ln>
              <a:solidFill>
                <a:srgbClr val="0070C0"/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913653AA-FA6F-D8BB-499F-25E41C4CFAAB}"/>
              </a:ext>
            </a:extLst>
          </p:cNvPr>
          <p:cNvSpPr/>
          <p:nvPr/>
        </p:nvSpPr>
        <p:spPr>
          <a:xfrm>
            <a:off x="4287085" y="3765522"/>
            <a:ext cx="3942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rgbClr val="0070C0"/>
                </a:solidFill>
                <a:latin typeface="Bahnschrift" panose="020B0502040204020203" pitchFamily="34" charset="0"/>
              </a:rPr>
              <a:t>Condutores com o mesmo diâmetro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sz="1600" b="1" dirty="0">
                <a:solidFill>
                  <a:srgbClr val="0070C0"/>
                </a:solidFill>
                <a:latin typeface="Bahnschrift" panose="020B0502040204020203" pitchFamily="34" charset="0"/>
              </a:rPr>
              <a:t>ACFR: menor flecha</a:t>
            </a:r>
          </a:p>
        </p:txBody>
      </p:sp>
      <p:sp>
        <p:nvSpPr>
          <p:cNvPr id="26" name="Pentágono 42">
            <a:extLst>
              <a:ext uri="{FF2B5EF4-FFF2-40B4-BE49-F238E27FC236}">
                <a16:creationId xmlns:a16="http://schemas.microsoft.com/office/drawing/2014/main" id="{3F99F1B1-B15F-8EF6-2787-1F6676C02AC5}"/>
              </a:ext>
            </a:extLst>
          </p:cNvPr>
          <p:cNvSpPr/>
          <p:nvPr/>
        </p:nvSpPr>
        <p:spPr>
          <a:xfrm>
            <a:off x="1020669" y="5573807"/>
            <a:ext cx="3822261" cy="54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Aumento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 da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ampacidade</a:t>
            </a:r>
            <a:endParaRPr lang="en-US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/>
            </a:endParaRPr>
          </a:p>
        </p:txBody>
      </p:sp>
      <p:sp>
        <p:nvSpPr>
          <p:cNvPr id="27" name="Pentágono 42">
            <a:extLst>
              <a:ext uri="{FF2B5EF4-FFF2-40B4-BE49-F238E27FC236}">
                <a16:creationId xmlns:a16="http://schemas.microsoft.com/office/drawing/2014/main" id="{D663636D-91F8-860B-2A50-F1FFF0B69F27}"/>
              </a:ext>
            </a:extLst>
          </p:cNvPr>
          <p:cNvSpPr/>
          <p:nvPr/>
        </p:nvSpPr>
        <p:spPr>
          <a:xfrm>
            <a:off x="998562" y="6212647"/>
            <a:ext cx="4077010" cy="54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Condutor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mais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leve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 e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mais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/>
              </a:rPr>
              <a:t>resistente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386BF0F-0F79-BD3F-D39D-AD3191EE7EE6}"/>
              </a:ext>
            </a:extLst>
          </p:cNvPr>
          <p:cNvSpPr/>
          <p:nvPr/>
        </p:nvSpPr>
        <p:spPr>
          <a:xfrm>
            <a:off x="271268" y="5505077"/>
            <a:ext cx="589091" cy="589091"/>
          </a:xfrm>
          <a:prstGeom prst="ellipse">
            <a:avLst/>
          </a:prstGeom>
          <a:solidFill>
            <a:srgbClr val="0B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597CCB78-5322-5EAA-4F03-18371873C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7" y="5594230"/>
            <a:ext cx="443086" cy="410785"/>
          </a:xfrm>
          <a:prstGeom prst="rect">
            <a:avLst/>
          </a:prstGeom>
        </p:spPr>
      </p:pic>
      <p:sp>
        <p:nvSpPr>
          <p:cNvPr id="31" name="Elipse 30">
            <a:extLst>
              <a:ext uri="{FF2B5EF4-FFF2-40B4-BE49-F238E27FC236}">
                <a16:creationId xmlns:a16="http://schemas.microsoft.com/office/drawing/2014/main" id="{26F90DA9-BA04-0737-C439-08FF8E350998}"/>
              </a:ext>
            </a:extLst>
          </p:cNvPr>
          <p:cNvSpPr/>
          <p:nvPr/>
        </p:nvSpPr>
        <p:spPr>
          <a:xfrm>
            <a:off x="265479" y="6187769"/>
            <a:ext cx="589091" cy="589091"/>
          </a:xfrm>
          <a:prstGeom prst="ellipse">
            <a:avLst/>
          </a:prstGeom>
          <a:solidFill>
            <a:srgbClr val="0B30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0B0F40A0-B427-5A6E-1659-02849A5A84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7" y="6289137"/>
            <a:ext cx="386355" cy="38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3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24B96-1D42-D157-4672-E62CAF9B2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ACD2CBD-943B-94B7-7FD7-2D4A715273B1}"/>
              </a:ext>
            </a:extLst>
          </p:cNvPr>
          <p:cNvSpPr/>
          <p:nvPr/>
        </p:nvSpPr>
        <p:spPr>
          <a:xfrm>
            <a:off x="-20" y="0"/>
            <a:ext cx="12192000" cy="1295400"/>
          </a:xfrm>
          <a:prstGeom prst="rect">
            <a:avLst/>
          </a:prstGeom>
          <a:solidFill>
            <a:srgbClr val="565B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68E7DB26-1CFF-DA97-71BD-5A69C54D86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4F6E03-A990-B8B9-E4B0-ED082E2836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" b="347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F95F379-8D82-C07C-CC8C-D01C89AFD70B}"/>
              </a:ext>
            </a:extLst>
          </p:cNvPr>
          <p:cNvSpPr/>
          <p:nvPr/>
        </p:nvSpPr>
        <p:spPr>
          <a:xfrm rot="5400000">
            <a:off x="2483569" y="-2631476"/>
            <a:ext cx="964195" cy="680339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B4E488-0277-DA34-0779-07110B68FD05}"/>
              </a:ext>
            </a:extLst>
          </p:cNvPr>
          <p:cNvSpPr txBox="1"/>
          <p:nvPr/>
        </p:nvSpPr>
        <p:spPr>
          <a:xfrm>
            <a:off x="567160" y="455528"/>
            <a:ext cx="6251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RECONDUTORAMENTO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A7EB6B3-5A88-869B-F6F3-5D9B775A3015}"/>
              </a:ext>
            </a:extLst>
          </p:cNvPr>
          <p:cNvSpPr/>
          <p:nvPr/>
        </p:nvSpPr>
        <p:spPr>
          <a:xfrm rot="5400000">
            <a:off x="2159474" y="-1018745"/>
            <a:ext cx="494786" cy="680339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F33D5FA-0944-4D7E-FB70-CF09D4C0EDA6}"/>
              </a:ext>
            </a:extLst>
          </p:cNvPr>
          <p:cNvSpPr/>
          <p:nvPr/>
        </p:nvSpPr>
        <p:spPr>
          <a:xfrm rot="5400000">
            <a:off x="2122996" y="-375364"/>
            <a:ext cx="567742" cy="680339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8946A17B-0BB6-6E23-39B3-16799736C6D0}"/>
              </a:ext>
            </a:extLst>
          </p:cNvPr>
          <p:cNvSpPr/>
          <p:nvPr/>
        </p:nvSpPr>
        <p:spPr>
          <a:xfrm rot="5400000">
            <a:off x="2159474" y="268017"/>
            <a:ext cx="494786" cy="680339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F0012BB-5B55-44F1-0EE4-E9D7E7EC1B21}"/>
              </a:ext>
            </a:extLst>
          </p:cNvPr>
          <p:cNvSpPr/>
          <p:nvPr/>
        </p:nvSpPr>
        <p:spPr>
          <a:xfrm rot="5400000">
            <a:off x="2155245" y="874920"/>
            <a:ext cx="494786" cy="680339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CB0FFC3F-D1D5-C810-2D70-54ADBE4E0731}"/>
              </a:ext>
            </a:extLst>
          </p:cNvPr>
          <p:cNvSpPr/>
          <p:nvPr/>
        </p:nvSpPr>
        <p:spPr>
          <a:xfrm rot="5400000">
            <a:off x="2118767" y="1518301"/>
            <a:ext cx="567742" cy="680339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8A17EE07-C067-4EBC-C820-F47EB01FF940}"/>
              </a:ext>
            </a:extLst>
          </p:cNvPr>
          <p:cNvSpPr/>
          <p:nvPr/>
        </p:nvSpPr>
        <p:spPr>
          <a:xfrm rot="5400000">
            <a:off x="2118767" y="2198158"/>
            <a:ext cx="567742" cy="6803390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312B48A-2EDA-47CE-5818-42F322511204}"/>
              </a:ext>
            </a:extLst>
          </p:cNvPr>
          <p:cNvSpPr txBox="1"/>
          <p:nvPr/>
        </p:nvSpPr>
        <p:spPr>
          <a:xfrm>
            <a:off x="567160" y="2208920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/>
              <a:t>Alta capacidade de transmissão de energia;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ADCA9DB-744B-0EBA-347B-E1A1FE8870B6}"/>
              </a:ext>
            </a:extLst>
          </p:cNvPr>
          <p:cNvSpPr txBox="1"/>
          <p:nvPr/>
        </p:nvSpPr>
        <p:spPr>
          <a:xfrm>
            <a:off x="567160" y="2707709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/>
              <a:t>Suporta elevadas temperaturas de operação;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A5BAC1F-5657-D341-E14F-4F8A3F04C4FA}"/>
              </a:ext>
            </a:extLst>
          </p:cNvPr>
          <p:cNvSpPr txBox="1"/>
          <p:nvPr/>
        </p:nvSpPr>
        <p:spPr>
          <a:xfrm>
            <a:off x="567160" y="3483497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/>
              <a:t>Flechas menores;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2492867-0369-B480-D73D-43DEFFE7405B}"/>
              </a:ext>
            </a:extLst>
          </p:cNvPr>
          <p:cNvSpPr txBox="1"/>
          <p:nvPr/>
        </p:nvSpPr>
        <p:spPr>
          <a:xfrm>
            <a:off x="567160" y="4083886"/>
            <a:ext cx="49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/>
              <a:t>Baixo coeficiente de dilatação linear;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859D6B9-C3B8-00E7-5943-312A197C7F0C}"/>
              </a:ext>
            </a:extLst>
          </p:cNvPr>
          <p:cNvSpPr txBox="1"/>
          <p:nvPr/>
        </p:nvSpPr>
        <p:spPr>
          <a:xfrm>
            <a:off x="567160" y="4608075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/>
              <a:t>Menor peso do cabo/metro devido ao núcleo;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CF3A77-0E1F-CC7A-B6D9-C10538E8ABA9}"/>
              </a:ext>
            </a:extLst>
          </p:cNvPr>
          <p:cNvSpPr txBox="1"/>
          <p:nvPr/>
        </p:nvSpPr>
        <p:spPr>
          <a:xfrm>
            <a:off x="567160" y="5269562"/>
            <a:ext cx="4983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/>
              <a:t>Núcleo com carga de ruptura 50% maior do que a do aço;</a:t>
            </a:r>
          </a:p>
        </p:txBody>
      </p:sp>
    </p:spTree>
    <p:extLst>
      <p:ext uri="{BB962C8B-B14F-4D97-AF65-F5344CB8AC3E}">
        <p14:creationId xmlns:p14="http://schemas.microsoft.com/office/powerpoint/2010/main" val="2232850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DDED4-7F3C-4EE7-781C-85B15DAA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Fundações em Linhas de Transmissão: Uma Visão Técnica e Prática">
            <a:extLst>
              <a:ext uri="{FF2B5EF4-FFF2-40B4-BE49-F238E27FC236}">
                <a16:creationId xmlns:a16="http://schemas.microsoft.com/office/drawing/2014/main" id="{A2D43A36-28C6-EB38-A943-B039BB65F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0" t="-789" r="21708" b="789"/>
          <a:stretch/>
        </p:blipFill>
        <p:spPr bwMode="auto">
          <a:xfrm>
            <a:off x="8169884" y="-107080"/>
            <a:ext cx="4084943" cy="696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49EE4716-F8C4-F7F5-BFAA-9CA9B2E03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29" r="39008"/>
          <a:stretch/>
        </p:blipFill>
        <p:spPr>
          <a:xfrm>
            <a:off x="4084943" y="2875"/>
            <a:ext cx="4022115" cy="6855125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82C40C6D-36F9-AF89-0334-AEA9CC75C3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29" r="39008"/>
          <a:stretch/>
        </p:blipFill>
        <p:spPr>
          <a:xfrm>
            <a:off x="0" y="2875"/>
            <a:ext cx="4022115" cy="6855125"/>
          </a:xfrm>
          <a:prstGeom prst="rect">
            <a:avLst/>
          </a:prstGeom>
        </p:spPr>
      </p:pic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F9D2328F-5AFC-9AAF-AD94-E1BAB5E2D3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49EBC81-FB93-95F1-3827-F2E398EB98C2}"/>
              </a:ext>
            </a:extLst>
          </p:cNvPr>
          <p:cNvSpPr txBox="1"/>
          <p:nvPr/>
        </p:nvSpPr>
        <p:spPr>
          <a:xfrm>
            <a:off x="567160" y="455528"/>
            <a:ext cx="6251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APLICAÇÃO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AB39A6A-37CF-C6AA-1D9F-94163570E34A}"/>
              </a:ext>
            </a:extLst>
          </p:cNvPr>
          <p:cNvSpPr/>
          <p:nvPr/>
        </p:nvSpPr>
        <p:spPr>
          <a:xfrm>
            <a:off x="8398550" y="1556378"/>
            <a:ext cx="3377381" cy="320569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899222B4-6DBE-0CB9-04D5-C1933204C4BE}"/>
              </a:ext>
            </a:extLst>
          </p:cNvPr>
          <p:cNvSpPr/>
          <p:nvPr/>
        </p:nvSpPr>
        <p:spPr>
          <a:xfrm>
            <a:off x="4482855" y="1508651"/>
            <a:ext cx="3377381" cy="320569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F40A9EEA-7535-7F91-EFFC-5E52F4B0406E}"/>
              </a:ext>
            </a:extLst>
          </p:cNvPr>
          <p:cNvSpPr/>
          <p:nvPr/>
        </p:nvSpPr>
        <p:spPr>
          <a:xfrm>
            <a:off x="567160" y="1508651"/>
            <a:ext cx="3377381" cy="3205698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352A9971-3B8A-D19E-D9AD-C7057DAA709F}"/>
              </a:ext>
            </a:extLst>
          </p:cNvPr>
          <p:cNvSpPr/>
          <p:nvPr/>
        </p:nvSpPr>
        <p:spPr>
          <a:xfrm>
            <a:off x="714645" y="4834673"/>
            <a:ext cx="3023419" cy="76784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29EB525-E33F-B4A5-0D31-B09301E463AA}"/>
              </a:ext>
            </a:extLst>
          </p:cNvPr>
          <p:cNvSpPr/>
          <p:nvPr/>
        </p:nvSpPr>
        <p:spPr>
          <a:xfrm>
            <a:off x="814810" y="4883071"/>
            <a:ext cx="2824315" cy="67105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9315F0E-7AB7-454F-9420-CAD0FE0C36B1}"/>
              </a:ext>
            </a:extLst>
          </p:cNvPr>
          <p:cNvSpPr/>
          <p:nvPr/>
        </p:nvSpPr>
        <p:spPr>
          <a:xfrm>
            <a:off x="714645" y="1739900"/>
            <a:ext cx="3023419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47769F1D-2A08-4205-4372-61054E128806}"/>
              </a:ext>
            </a:extLst>
          </p:cNvPr>
          <p:cNvSpPr/>
          <p:nvPr/>
        </p:nvSpPr>
        <p:spPr>
          <a:xfrm>
            <a:off x="4659837" y="1748312"/>
            <a:ext cx="3023419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4159FB3-766A-7048-A03C-D6020396F01F}"/>
              </a:ext>
            </a:extLst>
          </p:cNvPr>
          <p:cNvSpPr/>
          <p:nvPr/>
        </p:nvSpPr>
        <p:spPr>
          <a:xfrm>
            <a:off x="8569395" y="1820909"/>
            <a:ext cx="3023419" cy="27432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Gráfico 31" descr="Alta tensão com preenchimento sólido">
            <a:extLst>
              <a:ext uri="{FF2B5EF4-FFF2-40B4-BE49-F238E27FC236}">
                <a16:creationId xmlns:a16="http://schemas.microsoft.com/office/drawing/2014/main" id="{936143D6-434B-067F-CDAD-5521DBF29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74236" y="2522601"/>
            <a:ext cx="1194621" cy="1194621"/>
          </a:xfrm>
          <a:prstGeom prst="rect">
            <a:avLst/>
          </a:prstGeom>
        </p:spPr>
      </p:pic>
      <p:pic>
        <p:nvPicPr>
          <p:cNvPr id="33" name="Gráfico 32" descr="Torre elétrica com preenchimento sólido">
            <a:extLst>
              <a:ext uri="{FF2B5EF4-FFF2-40B4-BE49-F238E27FC236}">
                <a16:creationId xmlns:a16="http://schemas.microsoft.com/office/drawing/2014/main" id="{8D619A00-FDD6-EA6E-F54E-4DD00A9F2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8541" y="2514190"/>
            <a:ext cx="1194620" cy="1194620"/>
          </a:xfrm>
          <a:prstGeom prst="rect">
            <a:avLst/>
          </a:prstGeom>
        </p:spPr>
      </p:pic>
      <p:pic>
        <p:nvPicPr>
          <p:cNvPr id="34" name="Gráfico 33" descr="Onda com preenchimento sólido">
            <a:extLst>
              <a:ext uri="{FF2B5EF4-FFF2-40B4-BE49-F238E27FC236}">
                <a16:creationId xmlns:a16="http://schemas.microsoft.com/office/drawing/2014/main" id="{DAFF2F38-C646-9500-C378-D5D61DC054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91168" y="2487043"/>
            <a:ext cx="1273278" cy="1273278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BD2F9C2B-DA4C-4313-1C21-2E02CC97AD27}"/>
              </a:ext>
            </a:extLst>
          </p:cNvPr>
          <p:cNvSpPr txBox="1"/>
          <p:nvPr/>
        </p:nvSpPr>
        <p:spPr>
          <a:xfrm>
            <a:off x="1039724" y="5072724"/>
            <a:ext cx="316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RECONDUTORAMENTO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83DBC077-745B-8308-1BCD-AF57D2FE315D}"/>
              </a:ext>
            </a:extLst>
          </p:cNvPr>
          <p:cNvSpPr/>
          <p:nvPr/>
        </p:nvSpPr>
        <p:spPr>
          <a:xfrm>
            <a:off x="4788890" y="4834673"/>
            <a:ext cx="2905434" cy="76784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4DE7F2B4-AFEC-A00A-A56B-9E7C7FB3C7C3}"/>
              </a:ext>
            </a:extLst>
          </p:cNvPr>
          <p:cNvSpPr/>
          <p:nvPr/>
        </p:nvSpPr>
        <p:spPr>
          <a:xfrm>
            <a:off x="4829449" y="4883071"/>
            <a:ext cx="2824315" cy="67105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C00757C-27B1-C80D-BD05-DE34D0AAC8BD}"/>
              </a:ext>
            </a:extLst>
          </p:cNvPr>
          <p:cNvSpPr txBox="1"/>
          <p:nvPr/>
        </p:nvSpPr>
        <p:spPr>
          <a:xfrm>
            <a:off x="4678270" y="4910493"/>
            <a:ext cx="316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NOVAS LINHAS (análise fundiária/ambiental)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FD6954AE-235C-4969-FCA8-C11881F3A568}"/>
              </a:ext>
            </a:extLst>
          </p:cNvPr>
          <p:cNvSpPr/>
          <p:nvPr/>
        </p:nvSpPr>
        <p:spPr>
          <a:xfrm>
            <a:off x="8727940" y="4786275"/>
            <a:ext cx="2905434" cy="76784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99751E0A-969A-021B-4CBA-059D1D8316BC}"/>
              </a:ext>
            </a:extLst>
          </p:cNvPr>
          <p:cNvSpPr/>
          <p:nvPr/>
        </p:nvSpPr>
        <p:spPr>
          <a:xfrm>
            <a:off x="8768499" y="4834673"/>
            <a:ext cx="2824315" cy="67105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19BDD0DF-A732-A48D-0EDB-52B04778C49A}"/>
              </a:ext>
            </a:extLst>
          </p:cNvPr>
          <p:cNvSpPr txBox="1"/>
          <p:nvPr/>
        </p:nvSpPr>
        <p:spPr>
          <a:xfrm>
            <a:off x="9603011" y="4975928"/>
            <a:ext cx="316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TRAVESSIAS</a:t>
            </a:r>
          </a:p>
        </p:txBody>
      </p:sp>
    </p:spTree>
    <p:extLst>
      <p:ext uri="{BB962C8B-B14F-4D97-AF65-F5344CB8AC3E}">
        <p14:creationId xmlns:p14="http://schemas.microsoft.com/office/powerpoint/2010/main" val="415870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2506D-D347-2E29-0D61-435E648FE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43490FAA-91D5-61F9-4F23-A267096EF4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B29F977-A63C-FCBD-6D99-24D3F4F96014}"/>
              </a:ext>
            </a:extLst>
          </p:cNvPr>
          <p:cNvSpPr/>
          <p:nvPr/>
        </p:nvSpPr>
        <p:spPr>
          <a:xfrm>
            <a:off x="629555" y="1071732"/>
            <a:ext cx="5815815" cy="2150595"/>
          </a:xfrm>
          <a:custGeom>
            <a:avLst/>
            <a:gdLst>
              <a:gd name="connsiteX0" fmla="*/ 0 w 5815815"/>
              <a:gd name="connsiteY0" fmla="*/ 0 h 2150595"/>
              <a:gd name="connsiteX1" fmla="*/ 588044 w 5815815"/>
              <a:gd name="connsiteY1" fmla="*/ 0 h 2150595"/>
              <a:gd name="connsiteX2" fmla="*/ 1059771 w 5815815"/>
              <a:gd name="connsiteY2" fmla="*/ 0 h 2150595"/>
              <a:gd name="connsiteX3" fmla="*/ 1822289 w 5815815"/>
              <a:gd name="connsiteY3" fmla="*/ 0 h 2150595"/>
              <a:gd name="connsiteX4" fmla="*/ 2410332 w 5815815"/>
              <a:gd name="connsiteY4" fmla="*/ 0 h 2150595"/>
              <a:gd name="connsiteX5" fmla="*/ 2998376 w 5815815"/>
              <a:gd name="connsiteY5" fmla="*/ 0 h 2150595"/>
              <a:gd name="connsiteX6" fmla="*/ 3760894 w 5815815"/>
              <a:gd name="connsiteY6" fmla="*/ 0 h 2150595"/>
              <a:gd name="connsiteX7" fmla="*/ 4290779 w 5815815"/>
              <a:gd name="connsiteY7" fmla="*/ 0 h 2150595"/>
              <a:gd name="connsiteX8" fmla="*/ 5053297 w 5815815"/>
              <a:gd name="connsiteY8" fmla="*/ 0 h 2150595"/>
              <a:gd name="connsiteX9" fmla="*/ 5815815 w 5815815"/>
              <a:gd name="connsiteY9" fmla="*/ 0 h 2150595"/>
              <a:gd name="connsiteX10" fmla="*/ 5815815 w 5815815"/>
              <a:gd name="connsiteY10" fmla="*/ 537649 h 2150595"/>
              <a:gd name="connsiteX11" fmla="*/ 5815815 w 5815815"/>
              <a:gd name="connsiteY11" fmla="*/ 1075298 h 2150595"/>
              <a:gd name="connsiteX12" fmla="*/ 5815815 w 5815815"/>
              <a:gd name="connsiteY12" fmla="*/ 1634452 h 2150595"/>
              <a:gd name="connsiteX13" fmla="*/ 5815815 w 5815815"/>
              <a:gd name="connsiteY13" fmla="*/ 2150595 h 2150595"/>
              <a:gd name="connsiteX14" fmla="*/ 5169613 w 5815815"/>
              <a:gd name="connsiteY14" fmla="*/ 2150595 h 2150595"/>
              <a:gd name="connsiteX15" fmla="*/ 4639728 w 5815815"/>
              <a:gd name="connsiteY15" fmla="*/ 2150595 h 2150595"/>
              <a:gd name="connsiteX16" fmla="*/ 3993526 w 5815815"/>
              <a:gd name="connsiteY16" fmla="*/ 2150595 h 2150595"/>
              <a:gd name="connsiteX17" fmla="*/ 3231008 w 5815815"/>
              <a:gd name="connsiteY17" fmla="*/ 2150595 h 2150595"/>
              <a:gd name="connsiteX18" fmla="*/ 2584807 w 5815815"/>
              <a:gd name="connsiteY18" fmla="*/ 2150595 h 2150595"/>
              <a:gd name="connsiteX19" fmla="*/ 2113079 w 5815815"/>
              <a:gd name="connsiteY19" fmla="*/ 2150595 h 2150595"/>
              <a:gd name="connsiteX20" fmla="*/ 1583194 w 5815815"/>
              <a:gd name="connsiteY20" fmla="*/ 2150595 h 2150595"/>
              <a:gd name="connsiteX21" fmla="*/ 820676 w 5815815"/>
              <a:gd name="connsiteY21" fmla="*/ 2150595 h 2150595"/>
              <a:gd name="connsiteX22" fmla="*/ 0 w 5815815"/>
              <a:gd name="connsiteY22" fmla="*/ 2150595 h 2150595"/>
              <a:gd name="connsiteX23" fmla="*/ 0 w 5815815"/>
              <a:gd name="connsiteY23" fmla="*/ 1655958 h 2150595"/>
              <a:gd name="connsiteX24" fmla="*/ 0 w 5815815"/>
              <a:gd name="connsiteY24" fmla="*/ 1139815 h 2150595"/>
              <a:gd name="connsiteX25" fmla="*/ 0 w 5815815"/>
              <a:gd name="connsiteY25" fmla="*/ 666684 h 2150595"/>
              <a:gd name="connsiteX26" fmla="*/ 0 w 5815815"/>
              <a:gd name="connsiteY26" fmla="*/ 0 h 215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815815" h="2150595" extrusionOk="0">
                <a:moveTo>
                  <a:pt x="0" y="0"/>
                </a:moveTo>
                <a:cubicBezTo>
                  <a:pt x="265031" y="26734"/>
                  <a:pt x="392577" y="5760"/>
                  <a:pt x="588044" y="0"/>
                </a:cubicBezTo>
                <a:cubicBezTo>
                  <a:pt x="783511" y="-5760"/>
                  <a:pt x="949966" y="14452"/>
                  <a:pt x="1059771" y="0"/>
                </a:cubicBezTo>
                <a:cubicBezTo>
                  <a:pt x="1169576" y="-14452"/>
                  <a:pt x="1547358" y="-36596"/>
                  <a:pt x="1822289" y="0"/>
                </a:cubicBezTo>
                <a:cubicBezTo>
                  <a:pt x="2097220" y="36596"/>
                  <a:pt x="2142993" y="16833"/>
                  <a:pt x="2410332" y="0"/>
                </a:cubicBezTo>
                <a:cubicBezTo>
                  <a:pt x="2677671" y="-16833"/>
                  <a:pt x="2820070" y="-9108"/>
                  <a:pt x="2998376" y="0"/>
                </a:cubicBezTo>
                <a:cubicBezTo>
                  <a:pt x="3176682" y="9108"/>
                  <a:pt x="3428346" y="-18292"/>
                  <a:pt x="3760894" y="0"/>
                </a:cubicBezTo>
                <a:cubicBezTo>
                  <a:pt x="4093442" y="18292"/>
                  <a:pt x="4080097" y="10485"/>
                  <a:pt x="4290779" y="0"/>
                </a:cubicBezTo>
                <a:cubicBezTo>
                  <a:pt x="4501461" y="-10485"/>
                  <a:pt x="4755811" y="29227"/>
                  <a:pt x="5053297" y="0"/>
                </a:cubicBezTo>
                <a:cubicBezTo>
                  <a:pt x="5350783" y="-29227"/>
                  <a:pt x="5630801" y="-10598"/>
                  <a:pt x="5815815" y="0"/>
                </a:cubicBezTo>
                <a:cubicBezTo>
                  <a:pt x="5820440" y="240652"/>
                  <a:pt x="5824167" y="388901"/>
                  <a:pt x="5815815" y="537649"/>
                </a:cubicBezTo>
                <a:cubicBezTo>
                  <a:pt x="5807463" y="686397"/>
                  <a:pt x="5799866" y="954695"/>
                  <a:pt x="5815815" y="1075298"/>
                </a:cubicBezTo>
                <a:cubicBezTo>
                  <a:pt x="5831764" y="1195901"/>
                  <a:pt x="5790629" y="1436007"/>
                  <a:pt x="5815815" y="1634452"/>
                </a:cubicBezTo>
                <a:cubicBezTo>
                  <a:pt x="5841001" y="1832897"/>
                  <a:pt x="5826659" y="2010775"/>
                  <a:pt x="5815815" y="2150595"/>
                </a:cubicBezTo>
                <a:cubicBezTo>
                  <a:pt x="5658967" y="2165930"/>
                  <a:pt x="5307247" y="2171219"/>
                  <a:pt x="5169613" y="2150595"/>
                </a:cubicBezTo>
                <a:cubicBezTo>
                  <a:pt x="5031979" y="2129971"/>
                  <a:pt x="4844147" y="2151751"/>
                  <a:pt x="4639728" y="2150595"/>
                </a:cubicBezTo>
                <a:cubicBezTo>
                  <a:pt x="4435309" y="2149439"/>
                  <a:pt x="4205505" y="2175277"/>
                  <a:pt x="3993526" y="2150595"/>
                </a:cubicBezTo>
                <a:cubicBezTo>
                  <a:pt x="3781547" y="2125913"/>
                  <a:pt x="3483234" y="2140496"/>
                  <a:pt x="3231008" y="2150595"/>
                </a:cubicBezTo>
                <a:cubicBezTo>
                  <a:pt x="2978782" y="2160694"/>
                  <a:pt x="2772268" y="2159304"/>
                  <a:pt x="2584807" y="2150595"/>
                </a:cubicBezTo>
                <a:cubicBezTo>
                  <a:pt x="2397346" y="2141886"/>
                  <a:pt x="2284961" y="2141956"/>
                  <a:pt x="2113079" y="2150595"/>
                </a:cubicBezTo>
                <a:cubicBezTo>
                  <a:pt x="1941197" y="2159234"/>
                  <a:pt x="1689754" y="2168986"/>
                  <a:pt x="1583194" y="2150595"/>
                </a:cubicBezTo>
                <a:cubicBezTo>
                  <a:pt x="1476635" y="2132204"/>
                  <a:pt x="1049319" y="2179876"/>
                  <a:pt x="820676" y="2150595"/>
                </a:cubicBezTo>
                <a:cubicBezTo>
                  <a:pt x="592033" y="2121314"/>
                  <a:pt x="202299" y="2136809"/>
                  <a:pt x="0" y="2150595"/>
                </a:cubicBezTo>
                <a:cubicBezTo>
                  <a:pt x="-12263" y="1908441"/>
                  <a:pt x="1737" y="1792307"/>
                  <a:pt x="0" y="1655958"/>
                </a:cubicBezTo>
                <a:cubicBezTo>
                  <a:pt x="-1737" y="1519609"/>
                  <a:pt x="14999" y="1392735"/>
                  <a:pt x="0" y="1139815"/>
                </a:cubicBezTo>
                <a:cubicBezTo>
                  <a:pt x="-14999" y="886895"/>
                  <a:pt x="12664" y="869673"/>
                  <a:pt x="0" y="666684"/>
                </a:cubicBezTo>
                <a:cubicBezTo>
                  <a:pt x="-12664" y="463695"/>
                  <a:pt x="-24369" y="149217"/>
                  <a:pt x="0" y="0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</a:rPr>
              <a:t>Material não magnético</a:t>
            </a:r>
            <a:r>
              <a:rPr lang="pt-BR" sz="1600" dirty="0">
                <a:solidFill>
                  <a:schemeClr val="tx1"/>
                </a:solidFill>
              </a:rPr>
              <a:t>: sem perdas ferromagnéticas;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</a:rPr>
              <a:t>Alta flexibilidade</a:t>
            </a:r>
            <a:r>
              <a:rPr lang="pt-BR" sz="1600" dirty="0">
                <a:solidFill>
                  <a:schemeClr val="tx1"/>
                </a:solidFill>
              </a:rPr>
              <a:t>: bobinas menores, ângulo de flexão, parques de lançamento;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</a:rPr>
              <a:t>Alta resistência à corrosão</a:t>
            </a:r>
            <a:r>
              <a:rPr lang="pt-BR" sz="1600" dirty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</a:rPr>
              <a:t>Alta resistência à fadiga</a:t>
            </a:r>
            <a:r>
              <a:rPr lang="pt-BR" sz="1600" dirty="0">
                <a:solidFill>
                  <a:schemeClr val="tx1"/>
                </a:solidFill>
              </a:rPr>
              <a:t>: suporta vibrações eólicas;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Encordoado pela </a:t>
            </a:r>
            <a:r>
              <a:rPr lang="pt-BR" sz="1600" b="1" dirty="0">
                <a:solidFill>
                  <a:schemeClr val="tx1"/>
                </a:solidFill>
              </a:rPr>
              <a:t>Tokyo Rope</a:t>
            </a:r>
            <a:r>
              <a:rPr lang="pt-BR" sz="1600" dirty="0">
                <a:solidFill>
                  <a:schemeClr val="tx1"/>
                </a:solidFill>
              </a:rPr>
              <a:t> Internacional, </a:t>
            </a:r>
            <a:r>
              <a:rPr lang="pt-BR" sz="1600" b="1" dirty="0">
                <a:solidFill>
                  <a:schemeClr val="tx1"/>
                </a:solidFill>
              </a:rPr>
              <a:t>Japão</a:t>
            </a:r>
            <a:r>
              <a:rPr lang="pt-BR" sz="1600" dirty="0">
                <a:solidFill>
                  <a:schemeClr val="tx1"/>
                </a:solidFill>
              </a:rPr>
              <a:t>;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7CE54C-51D7-7F4D-D39A-ADD9A2497A43}"/>
              </a:ext>
            </a:extLst>
          </p:cNvPr>
          <p:cNvSpPr txBox="1"/>
          <p:nvPr/>
        </p:nvSpPr>
        <p:spPr>
          <a:xfrm>
            <a:off x="761551" y="900384"/>
            <a:ext cx="2687289" cy="279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/>
              <a:t>Principais Características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2C71932-09AB-2EA1-5BD2-4C3F3D435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377" y="1092969"/>
            <a:ext cx="3865643" cy="1810790"/>
          </a:xfrm>
          <a:prstGeom prst="roundRect">
            <a:avLst>
              <a:gd name="adj" fmla="val 4281"/>
            </a:avLst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A1E7708-99B5-7715-BE42-4FCDE384C498}"/>
              </a:ext>
            </a:extLst>
          </p:cNvPr>
          <p:cNvSpPr txBox="1"/>
          <p:nvPr/>
        </p:nvSpPr>
        <p:spPr>
          <a:xfrm>
            <a:off x="7194377" y="2907063"/>
            <a:ext cx="386564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Camada de Proteção: envoltórios de poliéster, cobrem cada fio para proteção mecânica e elétrica.</a:t>
            </a:r>
          </a:p>
          <a:p>
            <a:pPr algn="r"/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Tokyo Rope</a:t>
            </a:r>
            <a:endParaRPr lang="pt-BR" sz="1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A9B0331-7934-0205-0581-4BAADC803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959" y="3701452"/>
            <a:ext cx="2561223" cy="1710740"/>
          </a:xfrm>
          <a:prstGeom prst="roundRect">
            <a:avLst>
              <a:gd name="adj" fmla="val 4281"/>
            </a:avLst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F561431-C028-3FCF-0BFE-274720ACC1F2}"/>
              </a:ext>
            </a:extLst>
          </p:cNvPr>
          <p:cNvSpPr txBox="1"/>
          <p:nvPr/>
        </p:nvSpPr>
        <p:spPr>
          <a:xfrm>
            <a:off x="7808549" y="5437699"/>
            <a:ext cx="276004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Montagem da asa B787 feita de material compósito.</a:t>
            </a:r>
          </a:p>
          <a:p>
            <a:pPr algn="r"/>
            <a:r>
              <a:rPr lang="pt-BR" sz="1000" dirty="0"/>
              <a:t>Fonte: https://www.airportal.go.kr</a:t>
            </a:r>
          </a:p>
        </p:txBody>
      </p:sp>
      <p:pic>
        <p:nvPicPr>
          <p:cNvPr id="11" name="図 3">
            <a:extLst>
              <a:ext uri="{FF2B5EF4-FFF2-40B4-BE49-F238E27FC236}">
                <a16:creationId xmlns:a16="http://schemas.microsoft.com/office/drawing/2014/main" id="{EA1DC8EC-D19B-EAEC-71D1-AE6FD9F4F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31" y="3370875"/>
            <a:ext cx="5433443" cy="2539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325897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9d94c-8ea3-488c-91fa-17b5a52bd491">
      <Terms xmlns="http://schemas.microsoft.com/office/infopath/2007/PartnerControls"/>
    </lcf76f155ced4ddcb4097134ff3c332f>
    <TaxCatchAll xmlns="c2a58a26-6ec3-4634-a3f1-8dd141500c5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12DCA1FBD113E48A7AC7902987D1510" ma:contentTypeVersion="14" ma:contentTypeDescription="Crie um novo documento." ma:contentTypeScope="" ma:versionID="86c8de8f293e914ecc62f045728d67ae">
  <xsd:schema xmlns:xsd="http://www.w3.org/2001/XMLSchema" xmlns:xs="http://www.w3.org/2001/XMLSchema" xmlns:p="http://schemas.microsoft.com/office/2006/metadata/properties" xmlns:ns2="9a19d94c-8ea3-488c-91fa-17b5a52bd491" xmlns:ns3="c2a58a26-6ec3-4634-a3f1-8dd141500c5b" targetNamespace="http://schemas.microsoft.com/office/2006/metadata/properties" ma:root="true" ma:fieldsID="7804dc5e5d3edfb1ae37d6cd29f19f32" ns2:_="" ns3:_="">
    <xsd:import namespace="9a19d94c-8ea3-488c-91fa-17b5a52bd491"/>
    <xsd:import namespace="c2a58a26-6ec3-4634-a3f1-8dd141500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9d94c-8ea3-488c-91fa-17b5a52bd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8d197b-efd4-4897-b251-83955c2c37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a58a26-6ec3-4634-a3f1-8dd141500c5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1148d0b-7daa-4c2a-b04a-21c90e8d2e8a}" ma:internalName="TaxCatchAll" ma:showField="CatchAllData" ma:web="c2a58a26-6ec3-4634-a3f1-8dd141500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69DD07-9550-42B5-B622-3FF193C9183E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529f0eba-47c5-4c9e-b25c-d8b4f8be0c20"/>
    <ds:schemaRef ds:uri="http://purl.org/dc/elements/1.1/"/>
    <ds:schemaRef ds:uri="http://purl.org/dc/dcmitype/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9574236-24FB-478F-9D9D-AB4C6BA585F6}"/>
</file>

<file path=customXml/itemProps3.xml><?xml version="1.0" encoding="utf-8"?>
<ds:datastoreItem xmlns:ds="http://schemas.openxmlformats.org/officeDocument/2006/customXml" ds:itemID="{E714D773-275A-4EE3-A19B-B74CCA2453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419</Words>
  <Application>Microsoft Office PowerPoint</Application>
  <PresentationFormat>Widescreen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Bahnschrift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Feitoza Ferrari</dc:creator>
  <cp:lastModifiedBy>Daniel Magalhães Cumino</cp:lastModifiedBy>
  <cp:revision>6</cp:revision>
  <dcterms:created xsi:type="dcterms:W3CDTF">2025-01-29T18:43:30Z</dcterms:created>
  <dcterms:modified xsi:type="dcterms:W3CDTF">2025-02-05T18:06:33Z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0x010100A12DCA1FBD113E48A7AC7902987D1510</vt:lpwstr>
  </property>
  <property fmtid="{D5CDD505-2E9C-101B-9397-08002B2CF9AE}" pid="3" name="Order">
    <vt:lpwstr>542400.000000000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