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63" r:id="rId6"/>
    <p:sldId id="264" r:id="rId7"/>
    <p:sldId id="2147472082" r:id="rId8"/>
    <p:sldId id="2147472085" r:id="rId9"/>
    <p:sldId id="2147472077" r:id="rId10"/>
    <p:sldId id="266" r:id="rId11"/>
    <p:sldId id="267" r:id="rId12"/>
    <p:sldId id="268" r:id="rId13"/>
    <p:sldId id="258" r:id="rId14"/>
    <p:sldId id="296" r:id="rId15"/>
    <p:sldId id="2147472084" r:id="rId16"/>
    <p:sldId id="262"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0" d="100"/>
          <a:sy n="80" d="100"/>
        </p:scale>
        <p:origin x="60" y="3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A388-AEE1-4B1C-A3B6-C52755A60FC6}" type="datetimeFigureOut">
              <a:rPr lang="pt-BR" smtClean="0"/>
              <a:t>05/02/2025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5E8C4-D4D5-4B68-95EF-C0303BC52309}" type="slidenum">
              <a:rPr lang="pt-BR" smtClean="0"/>
              <a:t>‹nº›</a:t>
            </a:fld>
            <a:endParaRPr lang="pt-BR"/>
          </a:p>
        </p:txBody>
      </p:sp>
    </p:spTree>
    <p:extLst>
      <p:ext uri="{BB962C8B-B14F-4D97-AF65-F5344CB8AC3E}">
        <p14:creationId xmlns:p14="http://schemas.microsoft.com/office/powerpoint/2010/main" val="383349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final risk index is calculated using the highest risk index calculated for each algorithm assigned to the transformer</a:t>
            </a:r>
            <a:r>
              <a:rPr lang="en-GB" baseline="0" dirty="0"/>
              <a:t> and the criticality data entered for the transformer.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A55B9BF-99C7-425D-A1C7-4E0B8871658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5716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C90493-5BC8-DC3C-89C2-4269E624B1A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4C95154-3CA3-0617-5777-D1EF4EE60C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936A617-5456-9091-F5DF-C8CA67475279}"/>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5" name="Espaço Reservado para Rodapé 4">
            <a:extLst>
              <a:ext uri="{FF2B5EF4-FFF2-40B4-BE49-F238E27FC236}">
                <a16:creationId xmlns:a16="http://schemas.microsoft.com/office/drawing/2014/main" id="{EF6EBDA1-096D-7BF4-F3FC-007FBDE5F1F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8F62A87-8EA1-6087-7192-4A404EBEE212}"/>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47700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61C6E-4995-F019-17D8-1F7A56A432D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CD2B426-C638-F8F3-62E0-2D10D7AD000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90DE6D4-2931-69F5-C57A-0732ACD2B360}"/>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5" name="Espaço Reservado para Rodapé 4">
            <a:extLst>
              <a:ext uri="{FF2B5EF4-FFF2-40B4-BE49-F238E27FC236}">
                <a16:creationId xmlns:a16="http://schemas.microsoft.com/office/drawing/2014/main" id="{E3707072-1F5D-2C96-E436-6F182A406B8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581295C-31A0-97EE-2F4D-5A9FED4A4E06}"/>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415377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3930568-EA61-4A36-482B-0E6AA86DC4EE}"/>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4DF926C-1FDE-197C-7F92-05F523D380B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49CB643-E984-B015-C99C-BA35120A20A5}"/>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5" name="Espaço Reservado para Rodapé 4">
            <a:extLst>
              <a:ext uri="{FF2B5EF4-FFF2-40B4-BE49-F238E27FC236}">
                <a16:creationId xmlns:a16="http://schemas.microsoft.com/office/drawing/2014/main" id="{1E03EAE4-5D1D-1EE4-5809-A6A82789F1D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38AE6EC-A7F8-032B-650C-FDA1C956BCBE}"/>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309652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ext slid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86D3591-FE63-BB43-8A4C-B6F29DBE7D18}"/>
              </a:ext>
            </a:extLst>
          </p:cNvPr>
          <p:cNvSpPr>
            <a:spLocks noGrp="1"/>
          </p:cNvSpPr>
          <p:nvPr>
            <p:ph type="sldNum" sz="quarter" idx="11"/>
          </p:nvPr>
        </p:nvSpPr>
        <p:spPr/>
        <p:txBody>
          <a:bodyPr/>
          <a:lstStyle/>
          <a:p>
            <a:fld id="{14719505-AD43-774F-936C-A3AE71DD4EEA}" type="slidenum">
              <a:rPr lang="en-GB" smtClean="0"/>
              <a:pPr/>
              <a:t>‹nº›</a:t>
            </a:fld>
            <a:endParaRPr lang="en-GB" dirty="0"/>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515938" y="1518658"/>
            <a:ext cx="11160125" cy="4156075"/>
          </a:xfrm>
        </p:spPr>
        <p:txBody>
          <a:bodyPr/>
          <a:lstStyle>
            <a:lvl1pPr>
              <a:spcBef>
                <a:spcPts val="700"/>
              </a:spcBef>
              <a:defRPr sz="2800"/>
            </a:lvl1pPr>
            <a:lvl2pPr>
              <a:spcBef>
                <a:spcPts val="700"/>
              </a:spcBef>
              <a:defRPr sz="2400"/>
            </a:lvl2pPr>
            <a:lvl3pPr>
              <a:spcBef>
                <a:spcPts val="700"/>
              </a:spcBef>
              <a:defRPr sz="2000"/>
            </a:lvl3pPr>
            <a:lvl4pPr>
              <a:spcBef>
                <a:spcPts val="700"/>
              </a:spcBef>
              <a:defRPr sz="1800"/>
            </a:lvl4pPr>
            <a:lvl5pPr>
              <a:spcBef>
                <a:spcPts val="700"/>
              </a:spcBef>
              <a:defRPr sz="1600"/>
            </a:lvl5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2" name="Title 1">
            <a:extLst>
              <a:ext uri="{FF2B5EF4-FFF2-40B4-BE49-F238E27FC236}">
                <a16:creationId xmlns:a16="http://schemas.microsoft.com/office/drawing/2014/main" id="{5C0E001D-12AE-3644-9B02-04018C47ACE7}"/>
              </a:ext>
            </a:extLst>
          </p:cNvPr>
          <p:cNvSpPr>
            <a:spLocks noGrp="1"/>
          </p:cNvSpPr>
          <p:nvPr>
            <p:ph type="title"/>
          </p:nvPr>
        </p:nvSpPr>
        <p:spPr>
          <a:xfrm>
            <a:off x="515939" y="214758"/>
            <a:ext cx="8625172" cy="974622"/>
          </a:xfrm>
        </p:spPr>
        <p:txBody>
          <a:bodyPr/>
          <a:lstStyle>
            <a:lvl1pPr>
              <a:defRPr sz="3200"/>
            </a:lvl1pPr>
          </a:lstStyle>
          <a:p>
            <a:r>
              <a:rPr lang="pt-BR"/>
              <a:t>Clique para editar o título Mestre</a:t>
            </a:r>
            <a:endParaRPr lang="en-GB"/>
          </a:p>
        </p:txBody>
      </p:sp>
      <p:sp>
        <p:nvSpPr>
          <p:cNvPr id="3" name="Rectangle 2">
            <a:extLst>
              <a:ext uri="{FF2B5EF4-FFF2-40B4-BE49-F238E27FC236}">
                <a16:creationId xmlns:a16="http://schemas.microsoft.com/office/drawing/2014/main" id="{D39B448C-CA0D-82A8-1875-EF9FFC8CFF95}"/>
              </a:ext>
            </a:extLst>
          </p:cNvPr>
          <p:cNvSpPr/>
          <p:nvPr userDrawn="1"/>
        </p:nvSpPr>
        <p:spPr>
          <a:xfrm>
            <a:off x="9920378" y="611491"/>
            <a:ext cx="1849884" cy="130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0584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981922-7652-D74D-9BCA-4EBCFEFB0217}"/>
              </a:ext>
            </a:extLst>
          </p:cNvPr>
          <p:cNvSpPr>
            <a:spLocks noGrp="1"/>
          </p:cNvSpPr>
          <p:nvPr>
            <p:ph type="ftr" sz="quarter" idx="11"/>
          </p:nvPr>
        </p:nvSpPr>
        <p:spPr/>
        <p:txBody>
          <a:bodyPr/>
          <a:lstStyle/>
          <a:p>
            <a:pPr defTabSz="914126" rtl="0">
              <a:spcBef>
                <a:spcPts val="0"/>
              </a:spcBef>
            </a:pPr>
            <a:r>
              <a:rPr lang="en-US" sz="700" dirty="0">
                <a:ea typeface="Inter" panose="02000503000000020004" pitchFamily="2" charset="0"/>
              </a:rPr>
              <a:t>© 2025 GE Vernova and/or its affiliates. All rights reserved.</a:t>
            </a:r>
          </a:p>
          <a:p>
            <a:pPr defTabSz="914126" rtl="0">
              <a:spcBef>
                <a:spcPts val="0"/>
              </a:spcBef>
            </a:pPr>
            <a:r>
              <a:rPr lang="en-US" sz="700" kern="1200" dirty="0"/>
              <a:t>GE and the GE Monogram are trademarks of General Electric Company used under trademark license.</a:t>
            </a:r>
          </a:p>
        </p:txBody>
      </p:sp>
      <p:sp>
        <p:nvSpPr>
          <p:cNvPr id="5" name="Slide Number Placeholder 4">
            <a:extLst>
              <a:ext uri="{FF2B5EF4-FFF2-40B4-BE49-F238E27FC236}">
                <a16:creationId xmlns:a16="http://schemas.microsoft.com/office/drawing/2014/main" id="{7C6A052B-6959-D543-893E-8089B7EFDAA8}"/>
              </a:ext>
            </a:extLst>
          </p:cNvPr>
          <p:cNvSpPr>
            <a:spLocks noGrp="1"/>
          </p:cNvSpPr>
          <p:nvPr>
            <p:ph type="sldNum" sz="quarter" idx="12"/>
          </p:nvPr>
        </p:nvSpPr>
        <p:spPr/>
        <p:txBody>
          <a:bodyPr/>
          <a:lstStyle/>
          <a:p>
            <a:fld id="{7A7A97EF-C944-4447-B862-B593E9B4A0FF}" type="slidenum">
              <a:rPr/>
              <a:t>‹nº›</a:t>
            </a:fld>
            <a:endParaRPr lang="en-US" dirty="0"/>
          </a:p>
        </p:txBody>
      </p:sp>
      <p:pic>
        <p:nvPicPr>
          <p:cNvPr id="3" name="Picture 2" descr="Text&#10;&#10;Description automatically generated">
            <a:extLst>
              <a:ext uri="{FF2B5EF4-FFF2-40B4-BE49-F238E27FC236}">
                <a16:creationId xmlns:a16="http://schemas.microsoft.com/office/drawing/2014/main" id="{27CC28C8-137F-49C5-0CB3-B14B3F589E4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537519442"/>
      </p:ext>
    </p:extLst>
  </p:cSld>
  <p:clrMapOvr>
    <a:masterClrMapping/>
  </p:clrMapOvr>
  <p:extLst>
    <p:ext uri="{DCECCB84-F9BA-43D5-87BE-67443E8EF086}">
      <p15:sldGuideLst xmlns:p15="http://schemas.microsoft.com/office/powerpoint/2012/main">
        <p15:guide id="1" orient="horz" pos="8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064" y="1627633"/>
            <a:ext cx="11129603" cy="434682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a:xfrm>
            <a:off x="2057400" y="6352302"/>
            <a:ext cx="3962400" cy="135890"/>
          </a:xfrm>
          <a:prstGeom prst="rect">
            <a:avLst/>
          </a:prstGeom>
        </p:spPr>
        <p:txBody>
          <a:bodyPr/>
          <a:lstStyle/>
          <a:p>
            <a:r>
              <a:rPr lang="en-US" dirty="0"/>
              <a:t>Perception Fleet 1.16 | 17</a:t>
            </a:r>
            <a:r>
              <a:rPr lang="en-US" baseline="30000" dirty="0"/>
              <a:t>th</a:t>
            </a:r>
            <a:r>
              <a:rPr lang="en-US" dirty="0"/>
              <a:t> September 2014</a:t>
            </a:r>
          </a:p>
        </p:txBody>
      </p:sp>
      <p:sp>
        <p:nvSpPr>
          <p:cNvPr id="6" name="Slide Number Placeholder 5"/>
          <p:cNvSpPr>
            <a:spLocks noGrp="1"/>
          </p:cNvSpPr>
          <p:nvPr>
            <p:ph type="sldNum" sz="quarter" idx="12"/>
          </p:nvPr>
        </p:nvSpPr>
        <p:spPr/>
        <p:txBody>
          <a:bodyPr/>
          <a:lstStyle/>
          <a:p>
            <a:fld id="{0D558541-60C9-42A2-8392-FF12533A6B7A}" type="slidenum">
              <a:rPr lang="en-US" smtClean="0"/>
              <a:t>‹nº›</a:t>
            </a:fld>
            <a:endParaRPr lang="en-US" dirty="0"/>
          </a:p>
        </p:txBody>
      </p:sp>
      <p:sp>
        <p:nvSpPr>
          <p:cNvPr id="7" name="Title 6"/>
          <p:cNvSpPr>
            <a:spLocks noGrp="1"/>
          </p:cNvSpPr>
          <p:nvPr>
            <p:ph type="title"/>
          </p:nvPr>
        </p:nvSpPr>
        <p:spPr/>
        <p:txBody>
          <a:bodyPr/>
          <a:lstStyle/>
          <a:p>
            <a:r>
              <a:rPr lang="en-US"/>
              <a:t>Click to edit Master title style</a:t>
            </a:r>
            <a:endParaRPr lang="en-GB"/>
          </a:p>
        </p:txBody>
      </p:sp>
      <p:sp>
        <p:nvSpPr>
          <p:cNvPr id="8" name="Rectangle 7"/>
          <p:cNvSpPr/>
          <p:nvPr userDrawn="1"/>
        </p:nvSpPr>
        <p:spPr>
          <a:xfrm>
            <a:off x="7721600" y="6115051"/>
            <a:ext cx="3200400" cy="58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646254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905D-0E86-E646-9F02-51FD8BB1CBEA}"/>
              </a:ext>
            </a:extLst>
          </p:cNvPr>
          <p:cNvSpPr>
            <a:spLocks noGrp="1"/>
          </p:cNvSpPr>
          <p:nvPr>
            <p:ph type="title"/>
          </p:nvPr>
        </p:nvSpPr>
        <p:spPr>
          <a:xfrm>
            <a:off x="536857" y="175267"/>
            <a:ext cx="11052313" cy="1173778"/>
          </a:xfrm>
        </p:spPr>
        <p:txBody>
          <a:bodyPr lIns="0" anchor="t"/>
          <a:lstStyle>
            <a:lvl1pPr>
              <a:defRPr>
                <a:solidFill>
                  <a:schemeClr val="accent2"/>
                </a:solidFill>
                <a:latin typeface="GE Inspira Sans" panose="020B0503060000000003" pitchFamily="34" charset="0"/>
              </a:defRPr>
            </a:lvl1pPr>
          </a:lstStyle>
          <a:p>
            <a:r>
              <a:rPr lang="en-US" dirty="0"/>
              <a:t>Click to edit Master title style</a:t>
            </a:r>
          </a:p>
        </p:txBody>
      </p:sp>
      <p:sp>
        <p:nvSpPr>
          <p:cNvPr id="8" name="Footer Placeholder 4">
            <a:extLst>
              <a:ext uri="{FF2B5EF4-FFF2-40B4-BE49-F238E27FC236}">
                <a16:creationId xmlns:a16="http://schemas.microsoft.com/office/drawing/2014/main" id="{E34FCF6A-07CE-8340-9AE8-CB5F6EAF56D3}"/>
              </a:ext>
            </a:extLst>
          </p:cNvPr>
          <p:cNvSpPr>
            <a:spLocks noGrp="1"/>
          </p:cNvSpPr>
          <p:nvPr>
            <p:ph type="ftr" sz="quarter" idx="11"/>
          </p:nvPr>
        </p:nvSpPr>
        <p:spPr>
          <a:xfrm>
            <a:off x="4038600" y="6316631"/>
            <a:ext cx="4114800" cy="365125"/>
          </a:xfrm>
        </p:spPr>
        <p:txBody>
          <a:bodyPr/>
          <a:lstStyle>
            <a:lvl1pPr>
              <a:defRPr>
                <a:solidFill>
                  <a:schemeClr val="accent2"/>
                </a:solidFill>
                <a:latin typeface="GE Inspira Sans" panose="020B0503060000000003" pitchFamily="34" charset="0"/>
              </a:defRPr>
            </a:lvl1pPr>
          </a:lstStyle>
          <a:p>
            <a:r>
              <a:rPr lang="en-US" dirty="0"/>
              <a:t>EnergyAPM Recovery - PSR</a:t>
            </a:r>
          </a:p>
        </p:txBody>
      </p:sp>
      <p:sp>
        <p:nvSpPr>
          <p:cNvPr id="9" name="Slide Number Placeholder 5">
            <a:extLst>
              <a:ext uri="{FF2B5EF4-FFF2-40B4-BE49-F238E27FC236}">
                <a16:creationId xmlns:a16="http://schemas.microsoft.com/office/drawing/2014/main" id="{2D6A3EEB-331C-7F4A-AC78-43F325168ECA}"/>
              </a:ext>
            </a:extLst>
          </p:cNvPr>
          <p:cNvSpPr>
            <a:spLocks noGrp="1"/>
          </p:cNvSpPr>
          <p:nvPr>
            <p:ph type="sldNum" sz="quarter" idx="12"/>
          </p:nvPr>
        </p:nvSpPr>
        <p:spPr>
          <a:xfrm>
            <a:off x="8852452" y="6550950"/>
            <a:ext cx="2743200" cy="130805"/>
          </a:xfrm>
        </p:spPr>
        <p:txBody>
          <a:bodyPr/>
          <a:lstStyle>
            <a:lvl1pPr>
              <a:defRPr>
                <a:solidFill>
                  <a:schemeClr val="accent2"/>
                </a:solidFill>
                <a:latin typeface="GE Inspira Sans" panose="020B0503060000000003" pitchFamily="34" charset="0"/>
              </a:defRPr>
            </a:lvl1pPr>
          </a:lstStyle>
          <a:p>
            <a:fld id="{89CAEB8E-5FD5-1E49-B0B5-90CA09E21718}" type="slidenum">
              <a:rPr lang="en-US" smtClean="0"/>
              <a:pPr/>
              <a:t>‹nº›</a:t>
            </a:fld>
            <a:endParaRPr lang="en-US" dirty="0"/>
          </a:p>
        </p:txBody>
      </p:sp>
    </p:spTree>
    <p:extLst>
      <p:ext uri="{BB962C8B-B14F-4D97-AF65-F5344CB8AC3E}">
        <p14:creationId xmlns:p14="http://schemas.microsoft.com/office/powerpoint/2010/main" val="203846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BCBDBE-E3F8-9A07-6F52-57018D5C65B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E791D62-F0B2-E769-627B-90CB4303DCE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1BE506E-E1F8-B063-3FD4-D07BB20274DF}"/>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5" name="Espaço Reservado para Rodapé 4">
            <a:extLst>
              <a:ext uri="{FF2B5EF4-FFF2-40B4-BE49-F238E27FC236}">
                <a16:creationId xmlns:a16="http://schemas.microsoft.com/office/drawing/2014/main" id="{E513AF1F-539E-0402-4EF4-4A6863AB29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B68E1D-523C-9B86-5412-186B9BAAFB3E}"/>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1287346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9B738C-231E-7DD7-D9C0-62563A2AA95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41CBAB4-FCD8-7535-C027-3281394478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D2C1A84-15FB-CBCE-B79B-933E518E685B}"/>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5" name="Espaço Reservado para Rodapé 4">
            <a:extLst>
              <a:ext uri="{FF2B5EF4-FFF2-40B4-BE49-F238E27FC236}">
                <a16:creationId xmlns:a16="http://schemas.microsoft.com/office/drawing/2014/main" id="{71711009-5A92-81C2-14B0-B86643194EF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2EB3C69-9D88-AD7B-939A-9CC3B7EF7BC5}"/>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3709372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0247D-3794-CF62-1674-AB54D6C7B7D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FF18A73-B082-A4C6-D83E-5AE590D7AB5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EE6AA05-C906-E79B-ECDC-2575B485E38D}"/>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2D45406-DEC1-8183-11B8-04C08F7F807F}"/>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6" name="Espaço Reservado para Rodapé 5">
            <a:extLst>
              <a:ext uri="{FF2B5EF4-FFF2-40B4-BE49-F238E27FC236}">
                <a16:creationId xmlns:a16="http://schemas.microsoft.com/office/drawing/2014/main" id="{C215930B-0800-0BBB-F502-80AAE17AAE6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351CBDD-9052-7C98-F741-1A895ED74CB8}"/>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3268267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CB44E0-2BB5-EA16-DF39-337F9F41BBF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AB18BA3-9979-CC1A-9179-03F24D35A7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B6C56EC-A858-D13B-73A0-AFD0EF24F18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FCC3907-39B2-47FB-6611-68A02E196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76627302-10E1-5A21-5A11-431DE2B9240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FE90BCE-8046-E3A2-37E3-A9ACDF1525C6}"/>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8" name="Espaço Reservado para Rodapé 7">
            <a:extLst>
              <a:ext uri="{FF2B5EF4-FFF2-40B4-BE49-F238E27FC236}">
                <a16:creationId xmlns:a16="http://schemas.microsoft.com/office/drawing/2014/main" id="{F730937C-B0D3-36DB-7504-B320DAD77F63}"/>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BF157BDE-44C7-6AB5-1757-8B31DD87A7E4}"/>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129275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523F82-1FF4-9A62-EB87-8F09921077C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D17453BB-0BDF-E62B-192F-C4257C6A00CF}"/>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4" name="Espaço Reservado para Rodapé 3">
            <a:extLst>
              <a:ext uri="{FF2B5EF4-FFF2-40B4-BE49-F238E27FC236}">
                <a16:creationId xmlns:a16="http://schemas.microsoft.com/office/drawing/2014/main" id="{26619D97-5F10-87F2-E8F6-63FC15BC234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64C4EF1C-E716-28E3-4108-868B9A491021}"/>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400294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A520F3D-44E1-8407-7210-89A9D0C27F1A}"/>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3" name="Espaço Reservado para Rodapé 2">
            <a:extLst>
              <a:ext uri="{FF2B5EF4-FFF2-40B4-BE49-F238E27FC236}">
                <a16:creationId xmlns:a16="http://schemas.microsoft.com/office/drawing/2014/main" id="{2B99A27B-B632-F695-C25B-D3857FC5557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E8981DD-8203-ED89-2B0E-27374F91C7D3}"/>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2855879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FE48D4-5DDD-732F-93F6-972CDA16696C}"/>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8A972D5-6112-6FEB-9AFE-F2175A21CF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7C79AD5-6838-6BA6-04AD-A0962477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F705653-DEF1-8DC5-17DF-C03BC5DF7AD5}"/>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6" name="Espaço Reservado para Rodapé 5">
            <a:extLst>
              <a:ext uri="{FF2B5EF4-FFF2-40B4-BE49-F238E27FC236}">
                <a16:creationId xmlns:a16="http://schemas.microsoft.com/office/drawing/2014/main" id="{FDA74593-58CD-4BDB-931A-8B83A5751AE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4122378-0137-98F6-ED0D-C3F42D5CF82A}"/>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309543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08FBB5-2ADB-851F-E7AA-40D1A19B488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6F76050-6046-A91D-21F2-074EDAD30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34BE830-8F28-6DED-3CB3-971206966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DB61720-DA53-E148-878F-5B025CBD5984}"/>
              </a:ext>
            </a:extLst>
          </p:cNvPr>
          <p:cNvSpPr>
            <a:spLocks noGrp="1"/>
          </p:cNvSpPr>
          <p:nvPr>
            <p:ph type="dt" sz="half" idx="10"/>
          </p:nvPr>
        </p:nvSpPr>
        <p:spPr/>
        <p:txBody>
          <a:bodyPr/>
          <a:lstStyle/>
          <a:p>
            <a:fld id="{1CB48C4D-36CE-4E88-B573-7BA39ED5456C}" type="datetimeFigureOut">
              <a:rPr lang="pt-BR" smtClean="0"/>
              <a:t>05/02/2025</a:t>
            </a:fld>
            <a:endParaRPr lang="pt-BR"/>
          </a:p>
        </p:txBody>
      </p:sp>
      <p:sp>
        <p:nvSpPr>
          <p:cNvPr id="6" name="Espaço Reservado para Rodapé 5">
            <a:extLst>
              <a:ext uri="{FF2B5EF4-FFF2-40B4-BE49-F238E27FC236}">
                <a16:creationId xmlns:a16="http://schemas.microsoft.com/office/drawing/2014/main" id="{C4034D2C-766B-1D81-07AE-BEA23376B46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0BCE3C3-9189-EE3E-6093-7BAD375CEEEE}"/>
              </a:ext>
            </a:extLst>
          </p:cNvPr>
          <p:cNvSpPr>
            <a:spLocks noGrp="1"/>
          </p:cNvSpPr>
          <p:nvPr>
            <p:ph type="sldNum" sz="quarter" idx="12"/>
          </p:nvPr>
        </p:nvSpPr>
        <p:spPr/>
        <p:txBody>
          <a:bodyPr/>
          <a:lstStyle/>
          <a:p>
            <a:fld id="{06058CA3-CBC9-4A74-90E3-720850D63BF2}" type="slidenum">
              <a:rPr lang="pt-BR" smtClean="0"/>
              <a:t>‹nº›</a:t>
            </a:fld>
            <a:endParaRPr lang="pt-BR"/>
          </a:p>
        </p:txBody>
      </p:sp>
    </p:spTree>
    <p:extLst>
      <p:ext uri="{BB962C8B-B14F-4D97-AF65-F5344CB8AC3E}">
        <p14:creationId xmlns:p14="http://schemas.microsoft.com/office/powerpoint/2010/main" val="2657205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B24A517-44AC-11B5-0B2A-1281516A7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6328EB2-4E03-2A46-FB47-A16194C33A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A7C6DB0-A6CE-6E79-D878-7AFEC9056F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B48C4D-36CE-4E88-B573-7BA39ED5456C}" type="datetimeFigureOut">
              <a:rPr lang="pt-BR" smtClean="0"/>
              <a:t>05/02/2025</a:t>
            </a:fld>
            <a:endParaRPr lang="pt-BR"/>
          </a:p>
        </p:txBody>
      </p:sp>
      <p:sp>
        <p:nvSpPr>
          <p:cNvPr id="5" name="Espaço Reservado para Rodapé 4">
            <a:extLst>
              <a:ext uri="{FF2B5EF4-FFF2-40B4-BE49-F238E27FC236}">
                <a16:creationId xmlns:a16="http://schemas.microsoft.com/office/drawing/2014/main" id="{984F714C-816F-2FAC-4067-625B0E02EC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0B21DB5-46FC-7AA5-DFED-B80F7A8CA9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058CA3-CBC9-4A74-90E3-720850D63BF2}" type="slidenum">
              <a:rPr lang="pt-BR" smtClean="0"/>
              <a:t>‹nº›</a:t>
            </a:fld>
            <a:endParaRPr lang="pt-BR"/>
          </a:p>
        </p:txBody>
      </p:sp>
    </p:spTree>
    <p:extLst>
      <p:ext uri="{BB962C8B-B14F-4D97-AF65-F5344CB8AC3E}">
        <p14:creationId xmlns:p14="http://schemas.microsoft.com/office/powerpoint/2010/main" val="1698508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4.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Diagrama&#10;&#10;Descrição gerada automaticamente">
            <a:extLst>
              <a:ext uri="{FF2B5EF4-FFF2-40B4-BE49-F238E27FC236}">
                <a16:creationId xmlns:a16="http://schemas.microsoft.com/office/drawing/2014/main" id="{0FE4E674-2B7F-B98C-3B8C-F9ADE1313BF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410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5">
            <a:extLst>
              <a:ext uri="{FF2B5EF4-FFF2-40B4-BE49-F238E27FC236}">
                <a16:creationId xmlns:a16="http://schemas.microsoft.com/office/drawing/2014/main" id="{6C4ABD89-00D3-C9D0-7396-95CFCAC9C136}"/>
              </a:ext>
            </a:extLst>
          </p:cNvPr>
          <p:cNvSpPr>
            <a:spLocks noGrp="1"/>
          </p:cNvSpPr>
          <p:nvPr>
            <p:ph idx="1"/>
          </p:nvPr>
        </p:nvSpPr>
        <p:spPr/>
        <p:txBody>
          <a:bodyPr>
            <a:normAutofit/>
          </a:bodyPr>
          <a:lstStyle/>
          <a:p>
            <a:pPr marL="0" indent="0">
              <a:buNone/>
            </a:pPr>
            <a:r>
              <a:rPr lang="en-US" sz="6000" dirty="0"/>
              <a:t>Software de Gestão de Ativos</a:t>
            </a:r>
            <a:endParaRPr lang="pt-BR" sz="6000" dirty="0"/>
          </a:p>
        </p:txBody>
      </p:sp>
      <p:pic>
        <p:nvPicPr>
          <p:cNvPr id="7" name="Espaço Reservado para Conteúdo 6" descr="Logotipo&#10;&#10;Descrição gerada automaticamente">
            <a:extLst>
              <a:ext uri="{FF2B5EF4-FFF2-40B4-BE49-F238E27FC236}">
                <a16:creationId xmlns:a16="http://schemas.microsoft.com/office/drawing/2014/main" id="{267297BD-1B2C-2BE9-3CE5-DAACC743EEB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0926111" y="5802312"/>
            <a:ext cx="855377" cy="690563"/>
          </a:xfrm>
          <a:prstGeom prst="rect">
            <a:avLst/>
          </a:prstGeom>
        </p:spPr>
      </p:pic>
    </p:spTree>
    <p:extLst>
      <p:ext uri="{BB962C8B-B14F-4D97-AF65-F5344CB8AC3E}">
        <p14:creationId xmlns:p14="http://schemas.microsoft.com/office/powerpoint/2010/main" val="288920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960783" y="3853622"/>
            <a:ext cx="675905" cy="617077"/>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kern="0" dirty="0">
                <a:solidFill>
                  <a:sysClr val="windowText" lastClr="000000"/>
                </a:solidFill>
              </a:rPr>
              <a:t>4</a:t>
            </a:r>
          </a:p>
        </p:txBody>
      </p:sp>
      <p:sp>
        <p:nvSpPr>
          <p:cNvPr id="10" name="Oval 9"/>
          <p:cNvSpPr/>
          <p:nvPr/>
        </p:nvSpPr>
        <p:spPr>
          <a:xfrm>
            <a:off x="8537949" y="3853621"/>
            <a:ext cx="675905" cy="617077"/>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kern="0" dirty="0">
                <a:solidFill>
                  <a:sysClr val="windowText" lastClr="000000"/>
                </a:solidFill>
              </a:rPr>
              <a:t>4</a:t>
            </a:r>
          </a:p>
        </p:txBody>
      </p:sp>
      <p:sp>
        <p:nvSpPr>
          <p:cNvPr id="11" name="Oval 10"/>
          <p:cNvSpPr/>
          <p:nvPr/>
        </p:nvSpPr>
        <p:spPr>
          <a:xfrm>
            <a:off x="5762958" y="3853622"/>
            <a:ext cx="675905" cy="617077"/>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kern="0" dirty="0">
                <a:solidFill>
                  <a:sysClr val="windowText" lastClr="000000"/>
                </a:solidFill>
              </a:rPr>
              <a:t>5</a:t>
            </a:r>
          </a:p>
        </p:txBody>
      </p:sp>
      <p:sp>
        <p:nvSpPr>
          <p:cNvPr id="12" name="Oval 11"/>
          <p:cNvSpPr/>
          <p:nvPr/>
        </p:nvSpPr>
        <p:spPr>
          <a:xfrm>
            <a:off x="7950924" y="5071733"/>
            <a:ext cx="1291287" cy="117889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kern="0" dirty="0">
                <a:solidFill>
                  <a:sysClr val="windowText" lastClr="000000"/>
                </a:solidFill>
              </a:rPr>
              <a:t>5</a:t>
            </a:r>
            <a:endParaRPr lang="en-GB" kern="0" dirty="0">
              <a:solidFill>
                <a:sysClr val="windowText" lastClr="000000"/>
              </a:solidFill>
            </a:endParaRPr>
          </a:p>
        </p:txBody>
      </p:sp>
      <p:cxnSp>
        <p:nvCxnSpPr>
          <p:cNvPr id="14" name="Elbow Connector 13"/>
          <p:cNvCxnSpPr>
            <a:cxnSpLocks/>
            <a:endCxn id="9" idx="0"/>
          </p:cNvCxnSpPr>
          <p:nvPr/>
        </p:nvCxnSpPr>
        <p:spPr>
          <a:xfrm rot="5400000">
            <a:off x="3005656" y="3560542"/>
            <a:ext cx="586160"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cxnSpLocks/>
          </p:cNvCxnSpPr>
          <p:nvPr/>
        </p:nvCxnSpPr>
        <p:spPr>
          <a:xfrm rot="5400000">
            <a:off x="5808545" y="3561254"/>
            <a:ext cx="584730" cy="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cxnSpLocks/>
            <a:endCxn id="10" idx="0"/>
          </p:cNvCxnSpPr>
          <p:nvPr/>
        </p:nvCxnSpPr>
        <p:spPr>
          <a:xfrm rot="5400000">
            <a:off x="8583537" y="3561256"/>
            <a:ext cx="584730"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9" idx="6"/>
            <a:endCxn id="4099" idx="0"/>
          </p:cNvCxnSpPr>
          <p:nvPr/>
        </p:nvCxnSpPr>
        <p:spPr>
          <a:xfrm>
            <a:off x="3636688" y="4162161"/>
            <a:ext cx="1184858" cy="68479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1" idx="4"/>
          </p:cNvCxnSpPr>
          <p:nvPr/>
        </p:nvCxnSpPr>
        <p:spPr>
          <a:xfrm rot="5400000">
            <a:off x="5510826" y="4247798"/>
            <a:ext cx="367184" cy="81298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endCxn id="10" idx="2"/>
          </p:cNvCxnSpPr>
          <p:nvPr/>
        </p:nvCxnSpPr>
        <p:spPr>
          <a:xfrm flipV="1">
            <a:off x="6576042" y="4162160"/>
            <a:ext cx="1961906" cy="867041"/>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67050" y="4846960"/>
            <a:ext cx="3508992" cy="14784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102" name="Elbow Connector 4101"/>
          <p:cNvCxnSpPr>
            <a:stCxn id="4099" idx="3"/>
            <a:endCxn id="12" idx="2"/>
          </p:cNvCxnSpPr>
          <p:nvPr/>
        </p:nvCxnSpPr>
        <p:spPr>
          <a:xfrm>
            <a:off x="6576042" y="5586164"/>
            <a:ext cx="1374882" cy="75019"/>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06" name="Right Arrow 4105"/>
          <p:cNvSpPr/>
          <p:nvPr/>
        </p:nvSpPr>
        <p:spPr>
          <a:xfrm>
            <a:off x="4139609" y="4072271"/>
            <a:ext cx="255182" cy="1807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43" name="Right Arrow 42"/>
          <p:cNvSpPr/>
          <p:nvPr/>
        </p:nvSpPr>
        <p:spPr>
          <a:xfrm flipH="1">
            <a:off x="6996618" y="4938824"/>
            <a:ext cx="253082" cy="1807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4107" name="Down Arrow 4106"/>
          <p:cNvSpPr/>
          <p:nvPr/>
        </p:nvSpPr>
        <p:spPr>
          <a:xfrm>
            <a:off x="6029459" y="4553148"/>
            <a:ext cx="163476" cy="242203"/>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45" name="Right Arrow 44"/>
          <p:cNvSpPr/>
          <p:nvPr/>
        </p:nvSpPr>
        <p:spPr>
          <a:xfrm>
            <a:off x="7008300" y="5568212"/>
            <a:ext cx="255182" cy="1807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kern="0">
              <a:solidFill>
                <a:sysClr val="windowText" lastClr="000000"/>
              </a:solidFill>
            </a:endParaRPr>
          </a:p>
        </p:txBody>
      </p:sp>
      <p:sp>
        <p:nvSpPr>
          <p:cNvPr id="26" name="Title 2"/>
          <p:cNvSpPr txBox="1">
            <a:spLocks/>
          </p:cNvSpPr>
          <p:nvPr/>
        </p:nvSpPr>
        <p:spPr>
          <a:xfrm>
            <a:off x="1627188" y="219456"/>
            <a:ext cx="8997696" cy="914400"/>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srgbClr val="63666A"/>
                </a:solidFill>
                <a:effectLst/>
                <a:uLnTx/>
                <a:uFillTx/>
                <a:latin typeface="GE Inspira Sans"/>
                <a:ea typeface="+mj-ea"/>
                <a:cs typeface="+mj-cs"/>
              </a:rPr>
              <a:t>Final Risk Index</a:t>
            </a:r>
          </a:p>
        </p:txBody>
      </p:sp>
      <p:grpSp>
        <p:nvGrpSpPr>
          <p:cNvPr id="19" name="Group 18">
            <a:extLst>
              <a:ext uri="{FF2B5EF4-FFF2-40B4-BE49-F238E27FC236}">
                <a16:creationId xmlns:a16="http://schemas.microsoft.com/office/drawing/2014/main" id="{0C4DE164-F43C-4B07-AC36-52165C1FB675}"/>
              </a:ext>
            </a:extLst>
          </p:cNvPr>
          <p:cNvGrpSpPr/>
          <p:nvPr/>
        </p:nvGrpSpPr>
        <p:grpSpPr>
          <a:xfrm>
            <a:off x="774480" y="1251462"/>
            <a:ext cx="10836909" cy="2017027"/>
            <a:chOff x="774480" y="1251462"/>
            <a:chExt cx="10836909" cy="2017027"/>
          </a:xfrm>
        </p:grpSpPr>
        <p:grpSp>
          <p:nvGrpSpPr>
            <p:cNvPr id="15" name="Group 14">
              <a:extLst>
                <a:ext uri="{FF2B5EF4-FFF2-40B4-BE49-F238E27FC236}">
                  <a16:creationId xmlns:a16="http://schemas.microsoft.com/office/drawing/2014/main" id="{04593C75-DD0F-4B39-BA6C-41B5E6A7128D}"/>
                </a:ext>
              </a:extLst>
            </p:cNvPr>
            <p:cNvGrpSpPr/>
            <p:nvPr/>
          </p:nvGrpSpPr>
          <p:grpSpPr>
            <a:xfrm>
              <a:off x="4400935" y="1252489"/>
              <a:ext cx="7210454" cy="2016000"/>
              <a:chOff x="4212250" y="1252489"/>
              <a:chExt cx="7210454" cy="2016000"/>
            </a:xfrm>
          </p:grpSpPr>
          <p:pic>
            <p:nvPicPr>
              <p:cNvPr id="4" name="Picture 3">
                <a:extLst>
                  <a:ext uri="{FF2B5EF4-FFF2-40B4-BE49-F238E27FC236}">
                    <a16:creationId xmlns:a16="http://schemas.microsoft.com/office/drawing/2014/main" id="{26257460-41F0-479E-9826-9D1F9E1F9B1C}"/>
                  </a:ext>
                </a:extLst>
              </p:cNvPr>
              <p:cNvPicPr>
                <a:picLocks noChangeAspect="1"/>
              </p:cNvPicPr>
              <p:nvPr/>
            </p:nvPicPr>
            <p:blipFill>
              <a:blip r:embed="rId4"/>
              <a:stretch>
                <a:fillRect/>
              </a:stretch>
            </p:blipFill>
            <p:spPr>
              <a:xfrm>
                <a:off x="4212250" y="1252489"/>
                <a:ext cx="3584000" cy="2016000"/>
              </a:xfrm>
              <a:prstGeom prst="rect">
                <a:avLst/>
              </a:prstGeom>
              <a:ln>
                <a:solidFill>
                  <a:schemeClr val="tx1">
                    <a:lumMod val="50000"/>
                  </a:schemeClr>
                </a:solidFill>
              </a:ln>
            </p:spPr>
          </p:pic>
          <p:pic>
            <p:nvPicPr>
              <p:cNvPr id="13" name="Picture 12">
                <a:extLst>
                  <a:ext uri="{FF2B5EF4-FFF2-40B4-BE49-F238E27FC236}">
                    <a16:creationId xmlns:a16="http://schemas.microsoft.com/office/drawing/2014/main" id="{41405D62-3FCE-4063-947E-D90188003AFF}"/>
                  </a:ext>
                </a:extLst>
              </p:cNvPr>
              <p:cNvPicPr>
                <a:picLocks noChangeAspect="1"/>
              </p:cNvPicPr>
              <p:nvPr/>
            </p:nvPicPr>
            <p:blipFill>
              <a:blip r:embed="rId5"/>
              <a:stretch>
                <a:fillRect/>
              </a:stretch>
            </p:blipFill>
            <p:spPr>
              <a:xfrm>
                <a:off x="7838705" y="1252489"/>
                <a:ext cx="3583999" cy="2016000"/>
              </a:xfrm>
              <a:prstGeom prst="rect">
                <a:avLst/>
              </a:prstGeom>
              <a:ln>
                <a:solidFill>
                  <a:schemeClr val="tx1">
                    <a:lumMod val="50000"/>
                  </a:schemeClr>
                </a:solidFill>
              </a:ln>
            </p:spPr>
          </p:pic>
        </p:grpSp>
        <p:pic>
          <p:nvPicPr>
            <p:cNvPr id="17" name="Picture 16">
              <a:extLst>
                <a:ext uri="{FF2B5EF4-FFF2-40B4-BE49-F238E27FC236}">
                  <a16:creationId xmlns:a16="http://schemas.microsoft.com/office/drawing/2014/main" id="{494DE298-E3A9-4A49-A733-5D8B2A7E983C}"/>
                </a:ext>
              </a:extLst>
            </p:cNvPr>
            <p:cNvPicPr>
              <a:picLocks noChangeAspect="1"/>
            </p:cNvPicPr>
            <p:nvPr/>
          </p:nvPicPr>
          <p:blipFill>
            <a:blip r:embed="rId6"/>
            <a:stretch>
              <a:fillRect/>
            </a:stretch>
          </p:blipFill>
          <p:spPr>
            <a:xfrm>
              <a:off x="774480" y="1251462"/>
              <a:ext cx="3584000" cy="2016000"/>
            </a:xfrm>
            <a:prstGeom prst="rect">
              <a:avLst/>
            </a:prstGeom>
            <a:ln>
              <a:solidFill>
                <a:schemeClr val="tx1">
                  <a:lumMod val="50000"/>
                </a:schemeClr>
              </a:solidFill>
            </a:ln>
          </p:spPr>
        </p:pic>
      </p:grpSp>
      <p:pic>
        <p:nvPicPr>
          <p:cNvPr id="2" name="Espaço Reservado para Conteúdo 6" descr="Logotipo&#10;&#10;Descrição gerada automaticamente">
            <a:extLst>
              <a:ext uri="{FF2B5EF4-FFF2-40B4-BE49-F238E27FC236}">
                <a16:creationId xmlns:a16="http://schemas.microsoft.com/office/drawing/2014/main" id="{6BDD9FED-A85B-DD2D-AB49-71EC2EA785E0}"/>
              </a:ext>
            </a:extLst>
          </p:cNvPr>
          <p:cNvPicPr/>
          <p:nvPr/>
        </p:nvPicPr>
        <p:blipFill>
          <a:blip r:embed="rId7">
            <a:extLst>
              <a:ext uri="{28A0092B-C50C-407E-A947-70E740481C1C}">
                <a14:useLocalDpi xmlns:a14="http://schemas.microsoft.com/office/drawing/2010/main" val="0"/>
              </a:ext>
            </a:extLst>
          </a:blip>
          <a:stretch>
            <a:fillRect/>
          </a:stretch>
        </p:blipFill>
        <p:spPr>
          <a:xfrm>
            <a:off x="10926111" y="5802312"/>
            <a:ext cx="855377" cy="690563"/>
          </a:xfrm>
          <a:prstGeom prst="rect">
            <a:avLst/>
          </a:prstGeom>
        </p:spPr>
      </p:pic>
    </p:spTree>
    <p:extLst>
      <p:ext uri="{BB962C8B-B14F-4D97-AF65-F5344CB8AC3E}">
        <p14:creationId xmlns:p14="http://schemas.microsoft.com/office/powerpoint/2010/main" val="108086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22" presetClass="entr" presetSubtype="2"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right)">
                                      <p:cBhvr>
                                        <p:cTn id="33" dur="500"/>
                                        <p:tgtEl>
                                          <p:spTgt spid="24"/>
                                        </p:tgtEl>
                                      </p:cBhvr>
                                    </p:animEffect>
                                  </p:child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0"/>
                                          </p:stCondLst>
                                        </p:cTn>
                                        <p:tgtEl>
                                          <p:spTgt spid="4107"/>
                                        </p:tgtEl>
                                        <p:attrNameLst>
                                          <p:attrName>style.visibility</p:attrName>
                                        </p:attrNameLst>
                                      </p:cBhvr>
                                      <p:to>
                                        <p:strVal val="visible"/>
                                      </p:to>
                                    </p:se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1500"/>
                            </p:stCondLst>
                            <p:childTnLst>
                              <p:par>
                                <p:cTn id="41" presetID="1" presetClass="entr" presetSubtype="0" fill="hold" grpId="0" nodeType="afterEffect">
                                  <p:stCondLst>
                                    <p:cond delay="0"/>
                                  </p:stCondLst>
                                  <p:childTnLst>
                                    <p:set>
                                      <p:cBhvr>
                                        <p:cTn id="42" dur="1" fill="hold">
                                          <p:stCondLst>
                                            <p:cond delay="0"/>
                                          </p:stCondLst>
                                        </p:cTn>
                                        <p:tgtEl>
                                          <p:spTgt spid="410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102"/>
                                        </p:tgtEl>
                                        <p:attrNameLst>
                                          <p:attrName>style.visibility</p:attrName>
                                        </p:attrNameLst>
                                      </p:cBhvr>
                                      <p:to>
                                        <p:strVal val="visible"/>
                                      </p:to>
                                    </p:set>
                                    <p:animEffect transition="in" filter="wipe(left)">
                                      <p:cBhvr>
                                        <p:cTn id="47" dur="500"/>
                                        <p:tgtEl>
                                          <p:spTgt spid="4102"/>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4106" grpId="0" animBg="1"/>
      <p:bldP spid="43" grpId="0" animBg="1"/>
      <p:bldP spid="4107"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CCC09E1-11F6-9043-71BA-CFCBC20C52AD}"/>
              </a:ext>
            </a:extLst>
          </p:cNvPr>
          <p:cNvSpPr>
            <a:spLocks noGrp="1"/>
          </p:cNvSpPr>
          <p:nvPr>
            <p:ph type="sldNum" sz="quarter" idx="12"/>
          </p:nvPr>
        </p:nvSpPr>
        <p:spPr/>
        <p:txBody>
          <a:bodyPr/>
          <a:lstStyle/>
          <a:p>
            <a:fld id="{89CAEB8E-5FD5-1E49-B0B5-90CA09E21718}" type="slidenum">
              <a:rPr lang="en-US" smtClean="0"/>
              <a:pPr/>
              <a:t>12</a:t>
            </a:fld>
            <a:endParaRPr lang="en-US" dirty="0"/>
          </a:p>
        </p:txBody>
      </p:sp>
      <p:pic>
        <p:nvPicPr>
          <p:cNvPr id="5" name="Picture 7">
            <a:extLst>
              <a:ext uri="{FF2B5EF4-FFF2-40B4-BE49-F238E27FC236}">
                <a16:creationId xmlns:a16="http://schemas.microsoft.com/office/drawing/2014/main" id="{D1FBBEB1-3626-7631-24A9-64E3C7B0070B}"/>
              </a:ext>
            </a:extLst>
          </p:cNvPr>
          <p:cNvPicPr>
            <a:picLocks noChangeAspect="1"/>
          </p:cNvPicPr>
          <p:nvPr/>
        </p:nvPicPr>
        <p:blipFill>
          <a:blip r:embed="rId2"/>
          <a:stretch>
            <a:fillRect/>
          </a:stretch>
        </p:blipFill>
        <p:spPr>
          <a:xfrm>
            <a:off x="1761423" y="1384893"/>
            <a:ext cx="8347227" cy="5115417"/>
          </a:xfrm>
          <a:prstGeom prst="rect">
            <a:avLst/>
          </a:prstGeom>
        </p:spPr>
      </p:pic>
      <p:sp>
        <p:nvSpPr>
          <p:cNvPr id="6" name="TextBox 12">
            <a:extLst>
              <a:ext uri="{FF2B5EF4-FFF2-40B4-BE49-F238E27FC236}">
                <a16:creationId xmlns:a16="http://schemas.microsoft.com/office/drawing/2014/main" id="{399F492F-426D-9513-9B3C-D31CFA9E8C0D}"/>
              </a:ext>
            </a:extLst>
          </p:cNvPr>
          <p:cNvSpPr txBox="1"/>
          <p:nvPr/>
        </p:nvSpPr>
        <p:spPr>
          <a:xfrm>
            <a:off x="401622" y="3085391"/>
            <a:ext cx="1202570" cy="1089660"/>
          </a:xfrm>
          <a:prstGeom prst="roundRect">
            <a:avLst/>
          </a:prstGeom>
          <a:noFill/>
          <a:ln w="19050">
            <a:solidFill>
              <a:srgbClr val="005E60"/>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C2340"/>
                </a:solidFill>
                <a:effectLst/>
                <a:uLnTx/>
                <a:uFillTx/>
                <a:latin typeface="GE Inspira Sans" panose="020B0503060000000003" pitchFamily="34" charset="0"/>
                <a:ea typeface="+mn-ea"/>
                <a:cs typeface="+mn-cs"/>
              </a:rPr>
              <a:t>Divisão ótima de orçamento e risco</a:t>
            </a:r>
          </a:p>
        </p:txBody>
      </p:sp>
      <p:sp>
        <p:nvSpPr>
          <p:cNvPr id="7" name="Rectangle: Rounded Corners 13">
            <a:extLst>
              <a:ext uri="{FF2B5EF4-FFF2-40B4-BE49-F238E27FC236}">
                <a16:creationId xmlns:a16="http://schemas.microsoft.com/office/drawing/2014/main" id="{B6947083-8186-9ECE-39CE-C63D23954986}"/>
              </a:ext>
            </a:extLst>
          </p:cNvPr>
          <p:cNvSpPr/>
          <p:nvPr/>
        </p:nvSpPr>
        <p:spPr>
          <a:xfrm>
            <a:off x="3659807" y="2062422"/>
            <a:ext cx="1227328" cy="438505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 Inspira Sans" panose="020B0503060000000003" pitchFamily="34" charset="0"/>
              <a:ea typeface="+mn-ea"/>
              <a:cs typeface="+mn-cs"/>
            </a:endParaRPr>
          </a:p>
        </p:txBody>
      </p:sp>
      <p:cxnSp>
        <p:nvCxnSpPr>
          <p:cNvPr id="8" name="Connector: Elbow 19">
            <a:extLst>
              <a:ext uri="{FF2B5EF4-FFF2-40B4-BE49-F238E27FC236}">
                <a16:creationId xmlns:a16="http://schemas.microsoft.com/office/drawing/2014/main" id="{B2C1C922-C63B-1954-D82F-27DFB3C3706F}"/>
              </a:ext>
            </a:extLst>
          </p:cNvPr>
          <p:cNvCxnSpPr>
            <a:cxnSpLocks/>
          </p:cNvCxnSpPr>
          <p:nvPr/>
        </p:nvCxnSpPr>
        <p:spPr>
          <a:xfrm rot="10800000" flipV="1">
            <a:off x="1604193" y="3331610"/>
            <a:ext cx="1931665" cy="26196"/>
          </a:xfrm>
          <a:prstGeom prst="bentConnector3">
            <a:avLst>
              <a:gd name="adj1" fmla="val 5000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30">
            <a:extLst>
              <a:ext uri="{FF2B5EF4-FFF2-40B4-BE49-F238E27FC236}">
                <a16:creationId xmlns:a16="http://schemas.microsoft.com/office/drawing/2014/main" id="{A09EDB8C-CB78-98F0-670A-E1EBE1E0B96D}"/>
              </a:ext>
            </a:extLst>
          </p:cNvPr>
          <p:cNvSpPr/>
          <p:nvPr/>
        </p:nvSpPr>
        <p:spPr>
          <a:xfrm>
            <a:off x="7821343" y="2017718"/>
            <a:ext cx="2210816" cy="223113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 Inspira Sans" panose="020B0503060000000003" pitchFamily="34" charset="0"/>
              <a:ea typeface="+mn-ea"/>
              <a:cs typeface="+mn-cs"/>
            </a:endParaRPr>
          </a:p>
        </p:txBody>
      </p:sp>
      <p:sp>
        <p:nvSpPr>
          <p:cNvPr id="10" name="TextBox 31">
            <a:extLst>
              <a:ext uri="{FF2B5EF4-FFF2-40B4-BE49-F238E27FC236}">
                <a16:creationId xmlns:a16="http://schemas.microsoft.com/office/drawing/2014/main" id="{C7CEE7C7-7AFD-5508-C92A-D284759CCCC6}"/>
              </a:ext>
            </a:extLst>
          </p:cNvPr>
          <p:cNvSpPr txBox="1"/>
          <p:nvPr/>
        </p:nvSpPr>
        <p:spPr>
          <a:xfrm>
            <a:off x="10185142" y="1816485"/>
            <a:ext cx="1894934" cy="1634490"/>
          </a:xfrm>
          <a:prstGeom prst="roundRect">
            <a:avLst/>
          </a:prstGeom>
          <a:noFill/>
          <a:ln w="19050">
            <a:solidFill>
              <a:srgbClr val="005E60"/>
            </a:solidFill>
          </a:ln>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C2340"/>
                </a:solidFill>
                <a:effectLst/>
                <a:uLnTx/>
                <a:uFillTx/>
                <a:latin typeface="GE Inspira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C2340"/>
                </a:solidFill>
                <a:effectLst/>
                <a:uLnTx/>
                <a:uFillTx/>
                <a:latin typeface="GE Inspira Sans" panose="020B0503060000000003" pitchFamily="34" charset="0"/>
                <a:ea typeface="+mn-ea"/>
                <a:cs typeface="+mn-cs"/>
              </a:rPr>
              <a:t>Indicadores de negocio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C2340"/>
                </a:solidFill>
                <a:effectLst/>
                <a:uLnTx/>
                <a:uFillTx/>
                <a:latin typeface="GE Inspira Sans" panose="020B0503060000000003" pitchFamily="34" charset="0"/>
                <a:ea typeface="+mn-ea"/>
                <a:cs typeface="+mn-cs"/>
              </a:rPr>
              <a:t>(Saúde do Ativo, Manutenção, </a:t>
            </a:r>
            <a:r>
              <a:rPr kumimoji="0" lang="pt-BR" sz="1600" b="0" i="0" u="none" strike="noStrike" kern="1200" cap="none" spc="0" normalizeH="0" baseline="0" noProof="0" dirty="0" err="1">
                <a:ln>
                  <a:noFill/>
                </a:ln>
                <a:solidFill>
                  <a:srgbClr val="0C2340"/>
                </a:solidFill>
                <a:effectLst/>
                <a:uLnTx/>
                <a:uFillTx/>
                <a:latin typeface="GE Inspira Sans" panose="020B0503060000000003" pitchFamily="34" charset="0"/>
                <a:ea typeface="+mn-ea"/>
                <a:cs typeface="+mn-cs"/>
              </a:rPr>
              <a:t>PoF</a:t>
            </a:r>
            <a:r>
              <a:rPr kumimoji="0" lang="pt-BR" sz="1600" b="0" i="0" u="none" strike="noStrike" kern="1200" cap="none" spc="0" normalizeH="0" baseline="0" noProof="0" dirty="0">
                <a:ln>
                  <a:noFill/>
                </a:ln>
                <a:solidFill>
                  <a:srgbClr val="0C2340"/>
                </a:solidFill>
                <a:effectLst/>
                <a:uLnTx/>
                <a:uFillTx/>
                <a:latin typeface="GE Inspira Sans" panose="020B0503060000000003"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C2340"/>
                </a:solidFill>
                <a:effectLst/>
                <a:uLnTx/>
                <a:uFillTx/>
                <a:latin typeface="GE Inspira Sans" panose="020B0503060000000003" pitchFamily="34" charset="0"/>
                <a:ea typeface="+mn-ea"/>
                <a:cs typeface="+mn-cs"/>
              </a:rPr>
              <a:t>Vista do antes e depois</a:t>
            </a:r>
          </a:p>
        </p:txBody>
      </p:sp>
      <p:cxnSp>
        <p:nvCxnSpPr>
          <p:cNvPr id="11" name="Connector: Elbow 32">
            <a:extLst>
              <a:ext uri="{FF2B5EF4-FFF2-40B4-BE49-F238E27FC236}">
                <a16:creationId xmlns:a16="http://schemas.microsoft.com/office/drawing/2014/main" id="{8B371B79-322F-3DEE-AEFB-4C595E58973A}"/>
              </a:ext>
            </a:extLst>
          </p:cNvPr>
          <p:cNvCxnSpPr>
            <a:cxnSpLocks/>
            <a:stCxn id="9" idx="3"/>
          </p:cNvCxnSpPr>
          <p:nvPr/>
        </p:nvCxnSpPr>
        <p:spPr>
          <a:xfrm>
            <a:off x="10032159" y="3133286"/>
            <a:ext cx="1190413" cy="593914"/>
          </a:xfrm>
          <a:prstGeom prst="bentConnector4">
            <a:avLst>
              <a:gd name="adj1" fmla="val 13983"/>
              <a:gd name="adj2" fmla="val 138490"/>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35">
            <a:extLst>
              <a:ext uri="{FF2B5EF4-FFF2-40B4-BE49-F238E27FC236}">
                <a16:creationId xmlns:a16="http://schemas.microsoft.com/office/drawing/2014/main" id="{FD806F6A-7B88-A58B-C31D-52D36D201F9B}"/>
              </a:ext>
            </a:extLst>
          </p:cNvPr>
          <p:cNvSpPr/>
          <p:nvPr/>
        </p:nvSpPr>
        <p:spPr>
          <a:xfrm>
            <a:off x="5011086" y="2051927"/>
            <a:ext cx="2733765" cy="4398599"/>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 Inspira Sans" panose="020B0503060000000003" pitchFamily="34" charset="0"/>
              <a:ea typeface="+mn-ea"/>
              <a:cs typeface="+mn-cs"/>
            </a:endParaRPr>
          </a:p>
        </p:txBody>
      </p:sp>
      <p:sp>
        <p:nvSpPr>
          <p:cNvPr id="13" name="TextBox 37">
            <a:extLst>
              <a:ext uri="{FF2B5EF4-FFF2-40B4-BE49-F238E27FC236}">
                <a16:creationId xmlns:a16="http://schemas.microsoft.com/office/drawing/2014/main" id="{5049B00A-6C0A-C191-CA4A-C88C0DF43DDC}"/>
              </a:ext>
            </a:extLst>
          </p:cNvPr>
          <p:cNvSpPr txBox="1"/>
          <p:nvPr/>
        </p:nvSpPr>
        <p:spPr>
          <a:xfrm>
            <a:off x="7028608" y="762399"/>
            <a:ext cx="2384426" cy="544830"/>
          </a:xfrm>
          <a:prstGeom prst="roundRect">
            <a:avLst/>
          </a:prstGeom>
          <a:noFill/>
          <a:ln w="19050">
            <a:solidFill>
              <a:srgbClr val="005E60"/>
            </a:solidFill>
          </a:ln>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C2340"/>
                </a:solidFill>
                <a:effectLst/>
                <a:uLnTx/>
                <a:uFillTx/>
                <a:latin typeface="GE Inspira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C2340"/>
                </a:solidFill>
                <a:effectLst/>
                <a:uLnTx/>
                <a:uFillTx/>
                <a:latin typeface="GE Inspira Sans" panose="020B0503060000000003" pitchFamily="34" charset="0"/>
                <a:ea typeface="+mn-ea"/>
                <a:cs typeface="+mn-cs"/>
              </a:rPr>
              <a:t>Planejamento anual por tipo de Ativo &amp; Risco</a:t>
            </a:r>
          </a:p>
        </p:txBody>
      </p:sp>
      <p:cxnSp>
        <p:nvCxnSpPr>
          <p:cNvPr id="14" name="Connector: Elbow 38">
            <a:extLst>
              <a:ext uri="{FF2B5EF4-FFF2-40B4-BE49-F238E27FC236}">
                <a16:creationId xmlns:a16="http://schemas.microsoft.com/office/drawing/2014/main" id="{F494F600-B46B-81FC-F9A2-59B2212DEDC7}"/>
              </a:ext>
            </a:extLst>
          </p:cNvPr>
          <p:cNvCxnSpPr>
            <a:cxnSpLocks/>
            <a:endCxn id="13" idx="1"/>
          </p:cNvCxnSpPr>
          <p:nvPr/>
        </p:nvCxnSpPr>
        <p:spPr>
          <a:xfrm rot="5400000" flipH="1" flipV="1">
            <a:off x="6291807" y="1120976"/>
            <a:ext cx="822963" cy="650640"/>
          </a:xfrm>
          <a:prstGeom prst="bentConnector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9">
            <a:extLst>
              <a:ext uri="{FF2B5EF4-FFF2-40B4-BE49-F238E27FC236}">
                <a16:creationId xmlns:a16="http://schemas.microsoft.com/office/drawing/2014/main" id="{0C56CD91-5416-E3E9-A1C3-96D3AEEA3AE8}"/>
              </a:ext>
            </a:extLst>
          </p:cNvPr>
          <p:cNvSpPr/>
          <p:nvPr/>
        </p:nvSpPr>
        <p:spPr>
          <a:xfrm>
            <a:off x="7821343" y="4346787"/>
            <a:ext cx="2210816" cy="2125658"/>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E Inspira Sans" panose="020B0503060000000003" pitchFamily="34" charset="0"/>
              <a:ea typeface="+mn-ea"/>
              <a:cs typeface="+mn-cs"/>
            </a:endParaRPr>
          </a:p>
        </p:txBody>
      </p:sp>
      <p:sp>
        <p:nvSpPr>
          <p:cNvPr id="16" name="TextBox 14">
            <a:extLst>
              <a:ext uri="{FF2B5EF4-FFF2-40B4-BE49-F238E27FC236}">
                <a16:creationId xmlns:a16="http://schemas.microsoft.com/office/drawing/2014/main" id="{5CB00720-0F3D-CCA7-B781-D42EA641583C}"/>
              </a:ext>
            </a:extLst>
          </p:cNvPr>
          <p:cNvSpPr txBox="1"/>
          <p:nvPr/>
        </p:nvSpPr>
        <p:spPr>
          <a:xfrm>
            <a:off x="10365068" y="5810725"/>
            <a:ext cx="1715008" cy="544830"/>
          </a:xfrm>
          <a:prstGeom prst="roundRect">
            <a:avLst/>
          </a:prstGeom>
          <a:noFill/>
          <a:ln w="19050">
            <a:solidFill>
              <a:srgbClr val="005E60"/>
            </a:solidFill>
          </a:ln>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srgbClr val="0C2340"/>
                </a:solidFill>
                <a:effectLst/>
                <a:uLnTx/>
                <a:uFillTx/>
                <a:latin typeface="GE Inspira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C2340"/>
                </a:solidFill>
                <a:effectLst/>
                <a:uLnTx/>
                <a:uFillTx/>
                <a:latin typeface="GE Inspira Sans" panose="020B0503060000000003" pitchFamily="34" charset="0"/>
                <a:ea typeface="+mn-ea"/>
                <a:cs typeface="+mn-cs"/>
              </a:rPr>
              <a:t>Perfil de projetos de negócio</a:t>
            </a:r>
          </a:p>
        </p:txBody>
      </p:sp>
      <p:cxnSp>
        <p:nvCxnSpPr>
          <p:cNvPr id="17" name="Connector: Elbow 17">
            <a:extLst>
              <a:ext uri="{FF2B5EF4-FFF2-40B4-BE49-F238E27FC236}">
                <a16:creationId xmlns:a16="http://schemas.microsoft.com/office/drawing/2014/main" id="{C5DE0A6F-D1F6-A749-FCF9-CB68FD55A74B}"/>
              </a:ext>
            </a:extLst>
          </p:cNvPr>
          <p:cNvCxnSpPr>
            <a:cxnSpLocks/>
            <a:stCxn id="15" idx="3"/>
          </p:cNvCxnSpPr>
          <p:nvPr/>
        </p:nvCxnSpPr>
        <p:spPr>
          <a:xfrm>
            <a:off x="10032159" y="5409616"/>
            <a:ext cx="1190413" cy="401109"/>
          </a:xfrm>
          <a:prstGeom prst="bentConnector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bject 1">
            <a:extLst>
              <a:ext uri="{FF2B5EF4-FFF2-40B4-BE49-F238E27FC236}">
                <a16:creationId xmlns:a16="http://schemas.microsoft.com/office/drawing/2014/main" id="{3E9413AA-645B-DB1F-2A85-B60A2E252B74}"/>
              </a:ext>
            </a:extLst>
          </p:cNvPr>
          <p:cNvSpPr/>
          <p:nvPr/>
        </p:nvSpPr>
        <p:spPr>
          <a:xfrm>
            <a:off x="-1083390" y="140239"/>
            <a:ext cx="12188952" cy="563739"/>
          </a:xfrm>
          <a:prstGeom prst="rect">
            <a:avLst/>
          </a:prstGeom>
          <a:noFill/>
        </p:spPr>
        <p:txBody>
          <a:bodyPr wrap="square" lIns="0" tIns="0" rIns="0" bIns="0" rtlCol="0" anchor="t"/>
          <a:lstStyle/>
          <a:p>
            <a:pPr algn="ctr">
              <a:lnSpc>
                <a:spcPts val="4440"/>
              </a:lnSpc>
              <a:buNone/>
            </a:pPr>
            <a:r>
              <a:rPr lang="en-US" sz="3750" dirty="0">
                <a:solidFill>
                  <a:srgbClr val="1B2F35">
                    <a:alpha val="90000"/>
                  </a:srgbClr>
                </a:solidFill>
                <a:latin typeface="Trocchi" pitchFamily="34" charset="0"/>
                <a:ea typeface="Trocchi" pitchFamily="34" charset="-122"/>
                <a:cs typeface="Trocchi" pitchFamily="34" charset="-120"/>
              </a:rPr>
              <a:t>Plataforma de </a:t>
            </a:r>
            <a:r>
              <a:rPr lang="en-US" sz="3750" dirty="0" err="1">
                <a:solidFill>
                  <a:srgbClr val="1B2F35">
                    <a:alpha val="90000"/>
                  </a:srgbClr>
                </a:solidFill>
                <a:latin typeface="Trocchi" pitchFamily="34" charset="0"/>
                <a:ea typeface="Trocchi" pitchFamily="34" charset="-122"/>
                <a:cs typeface="Trocchi" pitchFamily="34" charset="-120"/>
              </a:rPr>
              <a:t>Integração</a:t>
            </a:r>
            <a:r>
              <a:rPr lang="en-US" sz="3750" dirty="0">
                <a:solidFill>
                  <a:srgbClr val="1B2F35">
                    <a:alpha val="90000"/>
                  </a:srgbClr>
                </a:solidFill>
                <a:latin typeface="Trocchi" pitchFamily="34" charset="0"/>
                <a:ea typeface="Trocchi" pitchFamily="34" charset="-122"/>
                <a:cs typeface="Trocchi" pitchFamily="34" charset="-120"/>
              </a:rPr>
              <a:t> dos Dados</a:t>
            </a:r>
            <a:endParaRPr lang="en-US" dirty="0"/>
          </a:p>
        </p:txBody>
      </p:sp>
      <p:pic>
        <p:nvPicPr>
          <p:cNvPr id="2" name="Espaço Reservado para Conteúdo 6" descr="Logotipo&#10;&#10;Descrição gerada automaticamente">
            <a:extLst>
              <a:ext uri="{FF2B5EF4-FFF2-40B4-BE49-F238E27FC236}">
                <a16:creationId xmlns:a16="http://schemas.microsoft.com/office/drawing/2014/main" id="{3CB5748F-2183-D5C4-F627-AF1572736E0E}"/>
              </a:ext>
            </a:extLst>
          </p:cNvPr>
          <p:cNvPicPr/>
          <p:nvPr/>
        </p:nvPicPr>
        <p:blipFill>
          <a:blip r:embed="rId3">
            <a:extLst>
              <a:ext uri="{28A0092B-C50C-407E-A947-70E740481C1C}">
                <a14:useLocalDpi xmlns:a14="http://schemas.microsoft.com/office/drawing/2010/main" val="0"/>
              </a:ext>
            </a:extLst>
          </a:blip>
          <a:stretch>
            <a:fillRect/>
          </a:stretch>
        </p:blipFill>
        <p:spPr>
          <a:xfrm>
            <a:off x="277161" y="5860387"/>
            <a:ext cx="855377" cy="690563"/>
          </a:xfrm>
          <a:prstGeom prst="rect">
            <a:avLst/>
          </a:prstGeom>
        </p:spPr>
      </p:pic>
    </p:spTree>
    <p:extLst>
      <p:ext uri="{BB962C8B-B14F-4D97-AF65-F5344CB8AC3E}">
        <p14:creationId xmlns:p14="http://schemas.microsoft.com/office/powerpoint/2010/main" val="310106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741A-A1C3-F8E2-FA55-2337DBCE59D5}"/>
            </a:ext>
          </a:extLst>
        </p:cNvPr>
        <p:cNvGrpSpPr/>
        <p:nvPr/>
      </p:nvGrpSpPr>
      <p:grpSpPr>
        <a:xfrm>
          <a:off x="0" y="0"/>
          <a:ext cx="0" cy="0"/>
          <a:chOff x="0" y="0"/>
          <a:chExt cx="0" cy="0"/>
        </a:xfrm>
      </p:grpSpPr>
      <p:pic>
        <p:nvPicPr>
          <p:cNvPr id="3" name="Espaço Reservado para Conteúdo 2" descr="Logotipo, nome da empresa&#10;&#10;Descrição gerada automaticamente">
            <a:extLst>
              <a:ext uri="{FF2B5EF4-FFF2-40B4-BE49-F238E27FC236}">
                <a16:creationId xmlns:a16="http://schemas.microsoft.com/office/drawing/2014/main" id="{665A4E0D-9059-5CB6-77F2-9F0EE7D629E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47978" y="-26988"/>
            <a:ext cx="12239978" cy="6884988"/>
          </a:xfrm>
        </p:spPr>
      </p:pic>
    </p:spTree>
    <p:extLst>
      <p:ext uri="{BB962C8B-B14F-4D97-AF65-F5344CB8AC3E}">
        <p14:creationId xmlns:p14="http://schemas.microsoft.com/office/powerpoint/2010/main" val="468424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st_trans_chal_intro">
            <a:hlinkClick r:id="" action="ppaction://media"/>
            <a:extLst>
              <a:ext uri="{FF2B5EF4-FFF2-40B4-BE49-F238E27FC236}">
                <a16:creationId xmlns:a16="http://schemas.microsoft.com/office/drawing/2014/main" id="{E7B13B21-227A-236C-DCDA-47938A13F5BD}"/>
              </a:ext>
            </a:extLst>
          </p:cNvPr>
          <p:cNvPicPr>
            <a:picLocks noChangeAspect="1"/>
          </p:cNvPicPr>
          <p:nvPr>
            <a:videoFile r:link="rId1"/>
            <p:extLst>
              <p:ext uri="{DAA4B4D4-6D71-4841-9C94-3DE7FCFB9230}">
                <p14:media xmlns:p14="http://schemas.microsoft.com/office/powerpoint/2010/main" r:embed="rId2">
                  <p14:trim end="0.6666"/>
                </p14:media>
              </p:ext>
            </p:extLst>
          </p:nvPr>
        </p:nvPicPr>
        <p:blipFill>
          <a:blip r:embed="rId4"/>
          <a:stretch>
            <a:fillRect/>
          </a:stretch>
        </p:blipFill>
        <p:spPr>
          <a:xfrm>
            <a:off x="4014331" y="1829806"/>
            <a:ext cx="8031611" cy="4517782"/>
          </a:xfrm>
          <a:prstGeom prst="rect">
            <a:avLst/>
          </a:prstGeom>
        </p:spPr>
      </p:pic>
      <p:sp>
        <p:nvSpPr>
          <p:cNvPr id="2" name="Slide Number Placeholder 1">
            <a:extLst>
              <a:ext uri="{FF2B5EF4-FFF2-40B4-BE49-F238E27FC236}">
                <a16:creationId xmlns:a16="http://schemas.microsoft.com/office/drawing/2014/main" id="{BAF4E0B6-AF01-925C-C840-00B468BE506E}"/>
              </a:ext>
            </a:extLst>
          </p:cNvPr>
          <p:cNvSpPr>
            <a:spLocks noGrp="1"/>
          </p:cNvSpPr>
          <p:nvPr>
            <p:ph type="sldNum" sz="quarter" idx="11"/>
          </p:nvPr>
        </p:nvSpPr>
        <p:spPr/>
        <p:txBody>
          <a:bodyPr/>
          <a:lstStyle/>
          <a:p>
            <a:fld id="{14719505-AD43-774F-936C-A3AE71DD4EEA}" type="slidenum">
              <a:rPr lang="en-GB" smtClean="0"/>
              <a:pPr/>
              <a:t>2</a:t>
            </a:fld>
            <a:endParaRPr lang="en-GB" dirty="0"/>
          </a:p>
        </p:txBody>
      </p:sp>
      <p:sp>
        <p:nvSpPr>
          <p:cNvPr id="4" name="Espaço Reservado para Texto 3">
            <a:extLst>
              <a:ext uri="{FF2B5EF4-FFF2-40B4-BE49-F238E27FC236}">
                <a16:creationId xmlns:a16="http://schemas.microsoft.com/office/drawing/2014/main" id="{43763811-21D1-B12E-5C3E-2B2E0DB343CB}"/>
              </a:ext>
            </a:extLst>
          </p:cNvPr>
          <p:cNvSpPr>
            <a:spLocks noGrp="1"/>
          </p:cNvSpPr>
          <p:nvPr>
            <p:ph type="body" sz="quarter" idx="12"/>
          </p:nvPr>
        </p:nvSpPr>
        <p:spPr>
          <a:xfrm>
            <a:off x="146059" y="1488558"/>
            <a:ext cx="6701308" cy="5282111"/>
          </a:xfrm>
          <a:solidFill>
            <a:schemeClr val="bg1">
              <a:lumMod val="75000"/>
            </a:schemeClr>
          </a:solidFill>
        </p:spPr>
        <p:txBody>
          <a:bodyPr/>
          <a:lstStyle/>
          <a:p>
            <a:pPr marL="285750" marR="0" lvl="0" indent="-285750" algn="l" defTabSz="914400" rtl="0" eaLnBrk="1" fontAlgn="auto" latinLnBrk="0" hangingPunct="1">
              <a:lnSpc>
                <a:spcPct val="100000"/>
              </a:lnSpc>
              <a:spcAft>
                <a:spcPts val="300"/>
              </a:spcAft>
              <a:buClrTx/>
              <a:buSzTx/>
              <a:buFont typeface="Wingdings" panose="05000000000000000000" pitchFamily="2" charset="2"/>
              <a:buChar char="ü"/>
              <a:tabLst/>
              <a:defRPr/>
            </a:pPr>
            <a:endParaRPr lang="pt-BR" sz="1500" dirty="0">
              <a:solidFill>
                <a:schemeClr val="accent1">
                  <a:lumMod val="75000"/>
                </a:schemeClr>
              </a:solidFill>
              <a:latin typeface="+mn-lt"/>
              <a:cs typeface="Arial" panose="020B0604020202020204" pitchFamily="34" charset="0"/>
            </a:endParaRPr>
          </a:p>
          <a:p>
            <a:pPr marL="285750" marR="0" lvl="0" indent="-285750" algn="l" defTabSz="914400" rtl="0" eaLnBrk="1" fontAlgn="auto" latinLnBrk="0" hangingPunct="1">
              <a:lnSpc>
                <a:spcPct val="100000"/>
              </a:lnSpc>
              <a:spcAft>
                <a:spcPts val="300"/>
              </a:spcAft>
              <a:buClrTx/>
              <a:buSzTx/>
              <a:buFont typeface="Wingdings" panose="05000000000000000000" pitchFamily="2" charset="2"/>
              <a:buChar char="ü"/>
              <a:tabLst/>
              <a:defRPr/>
            </a:pPr>
            <a:r>
              <a:rPr lang="pt-BR" sz="1500" dirty="0">
                <a:solidFill>
                  <a:schemeClr val="accent1">
                    <a:lumMod val="75000"/>
                  </a:schemeClr>
                </a:solidFill>
                <a:latin typeface="+mn-lt"/>
                <a:cs typeface="Arial" panose="020B0604020202020204" pitchFamily="34" charset="0"/>
              </a:rPr>
              <a:t>Gerenciamento remoto com a instalação de sensores nos ativos mais críticos, com análise de dados com entrega de diagnósticos da causa da falha</a:t>
            </a:r>
          </a:p>
          <a:p>
            <a:pPr marL="285750" marR="0" lvl="0" indent="-285750" algn="l" defTabSz="914400" rtl="0" eaLnBrk="1" fontAlgn="auto" latinLnBrk="0" hangingPunct="1">
              <a:lnSpc>
                <a:spcPct val="100000"/>
              </a:lnSpc>
              <a:spcAft>
                <a:spcPts val="300"/>
              </a:spcAft>
              <a:buClrTx/>
              <a:buSzTx/>
              <a:buFont typeface="Wingdings" panose="05000000000000000000" pitchFamily="2" charset="2"/>
              <a:buChar char="ü"/>
              <a:tabLst/>
              <a:defRPr/>
            </a:pPr>
            <a:r>
              <a:rPr lang="pt-BR" sz="1500" dirty="0">
                <a:solidFill>
                  <a:schemeClr val="accent1">
                    <a:lumMod val="75000"/>
                  </a:schemeClr>
                </a:solidFill>
                <a:latin typeface="+mn-lt"/>
                <a:cs typeface="Arial" panose="020B0604020202020204" pitchFamily="34" charset="0"/>
              </a:rPr>
              <a:t>Permitir o usuário programar uma manutenção baseada na condição, até a momento mais propício para a parada da manutenção ou substituição do ativo</a:t>
            </a:r>
          </a:p>
          <a:p>
            <a:pPr marL="285750" indent="-285750">
              <a:spcAft>
                <a:spcPts val="300"/>
              </a:spcAft>
              <a:buFont typeface="Wingdings" panose="05000000000000000000" pitchFamily="2" charset="2"/>
              <a:buChar char="ü"/>
              <a:defRPr/>
            </a:pPr>
            <a:r>
              <a:rPr lang="pt-BR" sz="1500" dirty="0">
                <a:solidFill>
                  <a:schemeClr val="accent1">
                    <a:lumMod val="75000"/>
                  </a:schemeClr>
                </a:solidFill>
                <a:latin typeface="+mn-lt"/>
                <a:cs typeface="Arial" panose="020B0604020202020204" pitchFamily="34" charset="0"/>
              </a:rPr>
              <a:t>Melhoria na segurança das pessoas e no ambiente operacional *</a:t>
            </a:r>
          </a:p>
          <a:p>
            <a:pPr marL="285750" indent="-285750">
              <a:buClr>
                <a:schemeClr val="accent1">
                  <a:lumMod val="50000"/>
                </a:schemeClr>
              </a:buClr>
              <a:buFont typeface="Wingdings" panose="05000000000000000000" pitchFamily="2" charset="2"/>
              <a:buChar char="ü"/>
            </a:pPr>
            <a:r>
              <a:rPr lang="pt-BR" sz="1500" dirty="0">
                <a:solidFill>
                  <a:schemeClr val="accent1">
                    <a:lumMod val="75000"/>
                  </a:schemeClr>
                </a:solidFill>
                <a:latin typeface="+mn-lt"/>
              </a:rPr>
              <a:t>Antecipação de problemas. Confiabilidade do sistema melhorada e disponibilidade com menos interrupções não planejadas</a:t>
            </a:r>
          </a:p>
          <a:p>
            <a:pPr marL="285750" indent="-285750">
              <a:buClr>
                <a:schemeClr val="accent1">
                  <a:lumMod val="50000"/>
                </a:schemeClr>
              </a:buClr>
              <a:buFont typeface="Wingdings" panose="05000000000000000000" pitchFamily="2" charset="2"/>
              <a:buChar char="ü"/>
            </a:pPr>
            <a:r>
              <a:rPr lang="pt-BR" sz="1500" dirty="0">
                <a:solidFill>
                  <a:schemeClr val="accent1">
                    <a:lumMod val="75000"/>
                  </a:schemeClr>
                </a:solidFill>
                <a:latin typeface="+mn-lt"/>
              </a:rPr>
              <a:t>Postergação da extensão do tempo obrigatório de parada para manutenção com base nos laudos </a:t>
            </a:r>
            <a:r>
              <a:rPr lang="pt-BR" sz="1500" dirty="0" err="1">
                <a:solidFill>
                  <a:schemeClr val="accent1">
                    <a:lumMod val="75000"/>
                  </a:schemeClr>
                </a:solidFill>
                <a:latin typeface="+mn-lt"/>
              </a:rPr>
              <a:t>onlines</a:t>
            </a:r>
            <a:r>
              <a:rPr lang="pt-BR" sz="1500" dirty="0">
                <a:solidFill>
                  <a:schemeClr val="accent1">
                    <a:lumMod val="75000"/>
                  </a:schemeClr>
                </a:solidFill>
                <a:latin typeface="+mn-lt"/>
              </a:rPr>
              <a:t> </a:t>
            </a:r>
          </a:p>
          <a:p>
            <a:pPr marL="285750" indent="-285750">
              <a:spcAft>
                <a:spcPts val="300"/>
              </a:spcAft>
              <a:buSzTx/>
              <a:buFont typeface="Wingdings" panose="05000000000000000000" pitchFamily="2" charset="2"/>
              <a:buChar char="ü"/>
              <a:defRPr/>
            </a:pPr>
            <a:r>
              <a:rPr lang="pt-BR" sz="1500" dirty="0">
                <a:solidFill>
                  <a:schemeClr val="accent1">
                    <a:lumMod val="75000"/>
                  </a:schemeClr>
                </a:solidFill>
                <a:latin typeface="+mn-lt"/>
                <a:cs typeface="Arial" panose="020B0604020202020204" pitchFamily="34" charset="0"/>
              </a:rPr>
              <a:t>Melhoria da imagem perante acionistas, agentes reguladores, consumidores e mídia. </a:t>
            </a:r>
            <a:r>
              <a:rPr lang="pt-BR" sz="1500" kern="0" dirty="0">
                <a:solidFill>
                  <a:schemeClr val="accent1">
                    <a:lumMod val="75000"/>
                  </a:schemeClr>
                </a:solidFill>
                <a:latin typeface="+mn-lt"/>
              </a:rPr>
              <a:t>Em um caso de falha catastrófica do transformador os custos dos acidentes se acumulam, limpeza de óleo, multas de agências ambientais, penalidades contratuais, multas da agência reguladora, danos de propriedade, reivindicações de ferimento humano e até ações de responsabilidade.</a:t>
            </a:r>
          </a:p>
          <a:p>
            <a:pPr marL="285750" indent="-285750">
              <a:spcAft>
                <a:spcPts val="300"/>
              </a:spcAft>
              <a:buSzTx/>
              <a:buFont typeface="Wingdings" panose="05000000000000000000" pitchFamily="2" charset="2"/>
              <a:buChar char="ü"/>
              <a:defRPr/>
            </a:pPr>
            <a:r>
              <a:rPr lang="pt-BR" sz="1500" dirty="0">
                <a:solidFill>
                  <a:schemeClr val="accent1">
                    <a:lumMod val="75000"/>
                  </a:schemeClr>
                </a:solidFill>
                <a:latin typeface="+mn-lt"/>
              </a:rPr>
              <a:t>Redução de Seguros nos Equipamentos</a:t>
            </a:r>
            <a:endParaRPr lang="en-US" sz="1500" dirty="0">
              <a:solidFill>
                <a:schemeClr val="accent1">
                  <a:lumMod val="75000"/>
                </a:schemeClr>
              </a:solidFill>
            </a:endParaRPr>
          </a:p>
        </p:txBody>
      </p:sp>
      <p:sp>
        <p:nvSpPr>
          <p:cNvPr id="3" name="Title 2">
            <a:extLst>
              <a:ext uri="{FF2B5EF4-FFF2-40B4-BE49-F238E27FC236}">
                <a16:creationId xmlns:a16="http://schemas.microsoft.com/office/drawing/2014/main" id="{69BCBA15-BF66-0B98-F110-7D648046D18F}"/>
              </a:ext>
            </a:extLst>
          </p:cNvPr>
          <p:cNvSpPr>
            <a:spLocks noGrp="1"/>
          </p:cNvSpPr>
          <p:nvPr>
            <p:ph type="title"/>
          </p:nvPr>
        </p:nvSpPr>
        <p:spPr/>
        <p:txBody>
          <a:bodyPr/>
          <a:lstStyle/>
          <a:p>
            <a:r>
              <a:rPr lang="pt-BR" b="1" dirty="0">
                <a:solidFill>
                  <a:schemeClr val="accent1">
                    <a:lumMod val="50000"/>
                  </a:schemeClr>
                </a:solidFill>
              </a:rPr>
              <a:t>Monitoramento de Ativos Online</a:t>
            </a:r>
            <a:br>
              <a:rPr lang="pt-BR" dirty="0">
                <a:solidFill>
                  <a:schemeClr val="accent1">
                    <a:lumMod val="50000"/>
                  </a:schemeClr>
                </a:solidFill>
              </a:rPr>
            </a:br>
            <a:r>
              <a:rPr lang="pt-BR" sz="1400" dirty="0">
                <a:solidFill>
                  <a:schemeClr val="accent1">
                    <a:lumMod val="50000"/>
                  </a:schemeClr>
                </a:solidFill>
              </a:rPr>
              <a:t>GESTÃO DE ATIVOS CRÍTICOS</a:t>
            </a:r>
          </a:p>
        </p:txBody>
      </p:sp>
      <p:sp>
        <p:nvSpPr>
          <p:cNvPr id="5" name="Espaço Reservado para Texto 3">
            <a:extLst>
              <a:ext uri="{FF2B5EF4-FFF2-40B4-BE49-F238E27FC236}">
                <a16:creationId xmlns:a16="http://schemas.microsoft.com/office/drawing/2014/main" id="{ACAB4085-F473-E1F2-3503-254CB14F73A7}"/>
              </a:ext>
            </a:extLst>
          </p:cNvPr>
          <p:cNvSpPr txBox="1">
            <a:spLocks/>
          </p:cNvSpPr>
          <p:nvPr/>
        </p:nvSpPr>
        <p:spPr>
          <a:xfrm>
            <a:off x="2056857" y="1123216"/>
            <a:ext cx="3237772" cy="537304"/>
          </a:xfrm>
          <a:prstGeom prst="rect">
            <a:avLst/>
          </a:prstGeom>
        </p:spPr>
        <p:txBody>
          <a:bodyPr vert="horz" lIns="0" tIns="0" rIns="0" bIns="0" rtlCol="0">
            <a:noAutofit/>
          </a:bodyPr>
          <a:lstStyle>
            <a:lvl1pPr marL="0" indent="0" algn="l" defTabSz="914400" rtl="0" eaLnBrk="1" latinLnBrk="0" hangingPunct="1">
              <a:lnSpc>
                <a:spcPct val="100000"/>
              </a:lnSpc>
              <a:spcBef>
                <a:spcPts val="700"/>
              </a:spcBef>
              <a:spcAft>
                <a:spcPts val="0"/>
              </a:spcAft>
              <a:buSzPct val="100000"/>
              <a:buFontTx/>
              <a:buNone/>
              <a:defRPr sz="2800" kern="1200">
                <a:solidFill>
                  <a:schemeClr val="tx1"/>
                </a:solidFill>
                <a:latin typeface="+mn-lt"/>
                <a:ea typeface="+mn-ea"/>
                <a:cs typeface="+mn-cs"/>
              </a:defRPr>
            </a:lvl1pPr>
            <a:lvl2pPr marL="190500" indent="-149225" algn="l" defTabSz="914400" rtl="0" eaLnBrk="1" latinLnBrk="0" hangingPunct="1">
              <a:lnSpc>
                <a:spcPct val="100000"/>
              </a:lnSpc>
              <a:spcBef>
                <a:spcPts val="700"/>
              </a:spcBef>
              <a:spcAft>
                <a:spcPts val="0"/>
              </a:spcAft>
              <a:buClr>
                <a:schemeClr val="bg2"/>
              </a:buClr>
              <a:buSzPct val="100000"/>
              <a:buFont typeface="GE Inspira Sans" panose="020B0604020202020204" pitchFamily="34" charset="0"/>
              <a:buChar char="•"/>
              <a:tabLst/>
              <a:defRPr sz="2400" kern="1200">
                <a:solidFill>
                  <a:schemeClr val="tx1"/>
                </a:solidFill>
                <a:latin typeface="+mn-lt"/>
                <a:ea typeface="+mn-ea"/>
                <a:cs typeface="+mn-cs"/>
              </a:defRPr>
            </a:lvl2pPr>
            <a:lvl3pPr marL="404813" indent="-163513" algn="l" defTabSz="914400" rtl="0" eaLnBrk="1" latinLnBrk="0" hangingPunct="1">
              <a:lnSpc>
                <a:spcPct val="100000"/>
              </a:lnSpc>
              <a:spcBef>
                <a:spcPts val="700"/>
              </a:spcBef>
              <a:spcAft>
                <a:spcPts val="0"/>
              </a:spcAft>
              <a:buClr>
                <a:schemeClr val="bg2"/>
              </a:buClr>
              <a:buSzPct val="46000"/>
              <a:buFont typeface="Wingdings 2" panose="05020102010507070707" pitchFamily="18" charset="2"/>
              <a:buChar char=""/>
              <a:tabLst/>
              <a:defRPr sz="2000" kern="1200">
                <a:solidFill>
                  <a:schemeClr val="tx1"/>
                </a:solidFill>
                <a:latin typeface="+mn-lt"/>
                <a:ea typeface="+mn-ea"/>
                <a:cs typeface="+mn-cs"/>
              </a:defRPr>
            </a:lvl3pPr>
            <a:lvl4pPr marL="617538" indent="-155575" algn="l" defTabSz="914400" rtl="0" eaLnBrk="1" latinLnBrk="0" hangingPunct="1">
              <a:lnSpc>
                <a:spcPct val="100000"/>
              </a:lnSpc>
              <a:spcBef>
                <a:spcPts val="700"/>
              </a:spcBef>
              <a:spcAft>
                <a:spcPts val="0"/>
              </a:spcAft>
              <a:buSzPct val="100000"/>
              <a:buFont typeface="GE Inspira Sans" panose="020B0604020202020204" pitchFamily="34" charset="0"/>
              <a:buChar char="•"/>
              <a:tabLst/>
              <a:defRPr sz="1800" b="0" kern="1200">
                <a:solidFill>
                  <a:schemeClr val="tx1"/>
                </a:solidFill>
                <a:latin typeface="+mn-lt"/>
                <a:ea typeface="+mn-ea"/>
                <a:cs typeface="+mn-cs"/>
              </a:defRPr>
            </a:lvl4pPr>
            <a:lvl5pPr marL="812800" indent="-146050" algn="l" defTabSz="914400" rtl="0" eaLnBrk="1" latinLnBrk="0" hangingPunct="1">
              <a:lnSpc>
                <a:spcPct val="100000"/>
              </a:lnSpc>
              <a:spcBef>
                <a:spcPts val="700"/>
              </a:spcBef>
              <a:spcAft>
                <a:spcPts val="0"/>
              </a:spcAft>
              <a:buSzPct val="46000"/>
              <a:buFont typeface="Wingdings 2" panose="05020102010507070707" pitchFamily="18" charset="2"/>
              <a:buChar char=""/>
              <a:tabLst/>
              <a:defRPr sz="1600" kern="1200">
                <a:solidFill>
                  <a:schemeClr val="tx1"/>
                </a:solidFill>
                <a:latin typeface="+mn-lt"/>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Aft>
                <a:spcPts val="300"/>
              </a:spcAft>
              <a:buSzTx/>
              <a:defRPr/>
            </a:pPr>
            <a:r>
              <a:rPr lang="en-US" sz="2000" b="1" dirty="0" err="1">
                <a:solidFill>
                  <a:schemeClr val="accent1">
                    <a:lumMod val="50000"/>
                  </a:schemeClr>
                </a:solidFill>
              </a:rPr>
              <a:t>Objetivo</a:t>
            </a:r>
            <a:r>
              <a:rPr lang="en-US" sz="2000" b="1" dirty="0">
                <a:solidFill>
                  <a:schemeClr val="accent1">
                    <a:lumMod val="50000"/>
                  </a:schemeClr>
                </a:solidFill>
              </a:rPr>
              <a:t> e </a:t>
            </a:r>
            <a:r>
              <a:rPr lang="en-US" sz="2000" b="1" dirty="0" err="1">
                <a:solidFill>
                  <a:schemeClr val="accent1">
                    <a:lumMod val="50000"/>
                  </a:schemeClr>
                </a:solidFill>
              </a:rPr>
              <a:t>Benefícios</a:t>
            </a:r>
            <a:endParaRPr lang="en-US" sz="2000" b="1" dirty="0">
              <a:solidFill>
                <a:schemeClr val="accent1">
                  <a:lumMod val="50000"/>
                </a:schemeClr>
              </a:solidFill>
            </a:endParaRPr>
          </a:p>
        </p:txBody>
      </p:sp>
      <p:pic>
        <p:nvPicPr>
          <p:cNvPr id="7" name="Espaço Reservado para Conteúdo 6" descr="Logotipo&#10;&#10;Descrição gerada automaticamente">
            <a:extLst>
              <a:ext uri="{FF2B5EF4-FFF2-40B4-BE49-F238E27FC236}">
                <a16:creationId xmlns:a16="http://schemas.microsoft.com/office/drawing/2014/main" id="{0962D2C8-18E6-63FC-2443-03283034145B}"/>
              </a:ext>
            </a:extLst>
          </p:cNvPr>
          <p:cNvPicPr/>
          <p:nvPr/>
        </p:nvPicPr>
        <p:blipFill>
          <a:blip r:embed="rId5">
            <a:extLst>
              <a:ext uri="{28A0092B-C50C-407E-A947-70E740481C1C}">
                <a14:useLocalDpi xmlns:a14="http://schemas.microsoft.com/office/drawing/2010/main" val="0"/>
              </a:ext>
            </a:extLst>
          </a:blip>
          <a:stretch>
            <a:fillRect/>
          </a:stretch>
        </p:blipFill>
        <p:spPr>
          <a:xfrm>
            <a:off x="11190564" y="5665787"/>
            <a:ext cx="855377" cy="690563"/>
          </a:xfrm>
          <a:prstGeom prst="rect">
            <a:avLst/>
          </a:prstGeom>
        </p:spPr>
      </p:pic>
    </p:spTree>
    <p:extLst>
      <p:ext uri="{BB962C8B-B14F-4D97-AF65-F5344CB8AC3E}">
        <p14:creationId xmlns:p14="http://schemas.microsoft.com/office/powerpoint/2010/main" val="355046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45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300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F8E1EE-616E-5644-7FF2-B74D2958F022}"/>
              </a:ext>
            </a:extLst>
          </p:cNvPr>
          <p:cNvSpPr>
            <a:spLocks noGrp="1"/>
          </p:cNvSpPr>
          <p:nvPr>
            <p:ph type="sldNum" sz="quarter" idx="11"/>
          </p:nvPr>
        </p:nvSpPr>
        <p:spPr/>
        <p:txBody>
          <a:bodyPr/>
          <a:lstStyle/>
          <a:p>
            <a:fld id="{14719505-AD43-774F-936C-A3AE71DD4EEA}" type="slidenum">
              <a:rPr lang="en-GB" smtClean="0"/>
              <a:pPr/>
              <a:t>3</a:t>
            </a:fld>
            <a:endParaRPr lang="en-GB" dirty="0"/>
          </a:p>
        </p:txBody>
      </p:sp>
      <p:sp>
        <p:nvSpPr>
          <p:cNvPr id="4" name="Title 3">
            <a:extLst>
              <a:ext uri="{FF2B5EF4-FFF2-40B4-BE49-F238E27FC236}">
                <a16:creationId xmlns:a16="http://schemas.microsoft.com/office/drawing/2014/main" id="{5A69834C-84DA-2304-7C5E-07C35F4DC841}"/>
              </a:ext>
            </a:extLst>
          </p:cNvPr>
          <p:cNvSpPr>
            <a:spLocks noGrp="1"/>
          </p:cNvSpPr>
          <p:nvPr>
            <p:ph type="title"/>
          </p:nvPr>
        </p:nvSpPr>
        <p:spPr/>
        <p:txBody>
          <a:bodyPr/>
          <a:lstStyle/>
          <a:p>
            <a:r>
              <a:rPr lang="pt-BR" b="1" dirty="0"/>
              <a:t>Quais Ativos podem ser Monitorados</a:t>
            </a:r>
          </a:p>
        </p:txBody>
      </p:sp>
      <p:pic>
        <p:nvPicPr>
          <p:cNvPr id="16" name="Imagem 15">
            <a:extLst>
              <a:ext uri="{FF2B5EF4-FFF2-40B4-BE49-F238E27FC236}">
                <a16:creationId xmlns:a16="http://schemas.microsoft.com/office/drawing/2014/main" id="{661D9F73-04B1-762D-07C6-B224AED3956E}"/>
              </a:ext>
            </a:extLst>
          </p:cNvPr>
          <p:cNvPicPr>
            <a:picLocks noChangeAspect="1"/>
          </p:cNvPicPr>
          <p:nvPr/>
        </p:nvPicPr>
        <p:blipFill>
          <a:blip r:embed="rId2"/>
          <a:stretch>
            <a:fillRect/>
          </a:stretch>
        </p:blipFill>
        <p:spPr>
          <a:xfrm>
            <a:off x="515939" y="1649557"/>
            <a:ext cx="11120068" cy="4170025"/>
          </a:xfrm>
          <a:prstGeom prst="rect">
            <a:avLst/>
          </a:prstGeom>
        </p:spPr>
      </p:pic>
    </p:spTree>
    <p:extLst>
      <p:ext uri="{BB962C8B-B14F-4D97-AF65-F5344CB8AC3E}">
        <p14:creationId xmlns:p14="http://schemas.microsoft.com/office/powerpoint/2010/main" val="63749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A348E500-678D-A461-2EE7-07AF2EEBEBCC}"/>
              </a:ext>
            </a:extLst>
          </p:cNvPr>
          <p:cNvSpPr>
            <a:spLocks noGrp="1"/>
          </p:cNvSpPr>
          <p:nvPr>
            <p:ph type="ftr" sz="quarter" idx="11"/>
          </p:nvPr>
        </p:nvSpPr>
        <p:spPr/>
        <p:txBody>
          <a:bodyPr/>
          <a:lstStyle/>
          <a:p>
            <a:pPr defTabSz="914126" rtl="0">
              <a:spcBef>
                <a:spcPts val="0"/>
              </a:spcBef>
            </a:pPr>
            <a:r>
              <a:rPr lang="en-US" sz="700">
                <a:ea typeface="Inter" panose="02000503000000020004" pitchFamily="2" charset="0"/>
              </a:rPr>
              <a:t>© 2025 GE Vernova and/or its affiliates. All rights reserved.</a:t>
            </a:r>
          </a:p>
          <a:p>
            <a:pPr defTabSz="914126" rtl="0">
              <a:spcBef>
                <a:spcPts val="0"/>
              </a:spcBef>
            </a:pPr>
            <a:r>
              <a:rPr lang="en-US" sz="700" kern="1200"/>
              <a:t>GE and the GE Monogram are trademarks of General Electric Company used under trademark license.</a:t>
            </a:r>
            <a:endParaRPr lang="en-US" sz="700" kern="1200" dirty="0"/>
          </a:p>
        </p:txBody>
      </p:sp>
      <p:sp>
        <p:nvSpPr>
          <p:cNvPr id="3" name="Espaço Reservado para Número de Slide 2">
            <a:extLst>
              <a:ext uri="{FF2B5EF4-FFF2-40B4-BE49-F238E27FC236}">
                <a16:creationId xmlns:a16="http://schemas.microsoft.com/office/drawing/2014/main" id="{2C136C41-906B-B614-CDB1-E972D734CA8F}"/>
              </a:ext>
            </a:extLst>
          </p:cNvPr>
          <p:cNvSpPr>
            <a:spLocks noGrp="1"/>
          </p:cNvSpPr>
          <p:nvPr>
            <p:ph type="sldNum" sz="quarter" idx="12"/>
          </p:nvPr>
        </p:nvSpPr>
        <p:spPr/>
        <p:txBody>
          <a:bodyPr/>
          <a:lstStyle/>
          <a:p>
            <a:fld id="{7A7A97EF-C944-4447-B862-B593E9B4A0FF}" type="slidenum">
              <a:rPr lang="pt-BR" smtClean="0"/>
              <a:t>4</a:t>
            </a:fld>
            <a:endParaRPr lang="pt-BR" dirty="0"/>
          </a:p>
        </p:txBody>
      </p:sp>
      <p:pic>
        <p:nvPicPr>
          <p:cNvPr id="4" name="Picture 39">
            <a:extLst>
              <a:ext uri="{FF2B5EF4-FFF2-40B4-BE49-F238E27FC236}">
                <a16:creationId xmlns:a16="http://schemas.microsoft.com/office/drawing/2014/main" id="{FA70C9A7-B895-1677-FA72-FAE1B51CA895}"/>
              </a:ext>
            </a:extLst>
          </p:cNvPr>
          <p:cNvPicPr>
            <a:picLocks noChangeAspect="1"/>
          </p:cNvPicPr>
          <p:nvPr/>
        </p:nvPicPr>
        <p:blipFill>
          <a:blip r:embed="rId2"/>
          <a:stretch>
            <a:fillRect/>
          </a:stretch>
        </p:blipFill>
        <p:spPr>
          <a:xfrm>
            <a:off x="0" y="-8965"/>
            <a:ext cx="12276578" cy="6858000"/>
          </a:xfrm>
          <a:prstGeom prst="rect">
            <a:avLst/>
          </a:prstGeom>
        </p:spPr>
      </p:pic>
      <p:sp>
        <p:nvSpPr>
          <p:cNvPr id="5" name="Rectangle 4">
            <a:extLst>
              <a:ext uri="{FF2B5EF4-FFF2-40B4-BE49-F238E27FC236}">
                <a16:creationId xmlns:a16="http://schemas.microsoft.com/office/drawing/2014/main" id="{5949C98A-6FDF-E87B-5700-AB4F59C2B74B}"/>
              </a:ext>
            </a:extLst>
          </p:cNvPr>
          <p:cNvSpPr/>
          <p:nvPr/>
        </p:nvSpPr>
        <p:spPr>
          <a:xfrm>
            <a:off x="84841" y="69343"/>
            <a:ext cx="12107159" cy="882765"/>
          </a:xfrm>
          <a:prstGeom prst="rect">
            <a:avLst/>
          </a:prstGeom>
          <a:solidFill>
            <a:schemeClr val="accent6">
              <a:lumMod val="50000"/>
            </a:schemeClr>
          </a:solidFill>
          <a:ln>
            <a:solidFill>
              <a:srgbClr val="0F0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21E5D6F-2E0F-39C8-3F2A-C8B0F1F23982}"/>
              </a:ext>
            </a:extLst>
          </p:cNvPr>
          <p:cNvSpPr txBox="1"/>
          <p:nvPr/>
        </p:nvSpPr>
        <p:spPr>
          <a:xfrm>
            <a:off x="2446763" y="1885237"/>
            <a:ext cx="1382562" cy="408334"/>
          </a:xfrm>
          <a:prstGeom prst="rect">
            <a:avLst/>
          </a:prstGeom>
          <a:noFill/>
          <a:ln>
            <a:noFill/>
          </a:ln>
          <a:effectLst>
            <a:softEdge rad="127000"/>
          </a:effectLst>
        </p:spPr>
        <p:txBody>
          <a:bodyPr vert="horz" lIns="0" tIns="0" rIns="0" bIns="0" rtlCol="0" anchor="t" anchorCtr="0">
            <a:noAutofit/>
          </a:bodyPr>
          <a:lstStyle>
            <a:defPPr>
              <a:defRPr lang="en-US"/>
            </a:defPPr>
            <a:lvl1pPr algn="r">
              <a:lnSpc>
                <a:spcPct val="90000"/>
              </a:lnSpc>
              <a:spcBef>
                <a:spcPct val="0"/>
              </a:spcBef>
              <a:buNone/>
              <a:defRPr sz="3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zh-CN" sz="1200" b="0" i="0" u="none" strike="noStrike" kern="0" cap="none" spc="0" normalizeH="0" baseline="0" noProof="0" dirty="0">
                <a:ln>
                  <a:noFill/>
                </a:ln>
                <a:solidFill>
                  <a:srgbClr val="FFFFFF"/>
                </a:solidFill>
                <a:effectLst/>
                <a:uLnTx/>
                <a:uFillTx/>
                <a:latin typeface="GE Inspira Sans"/>
                <a:ea typeface="+mj-ea"/>
                <a:cs typeface="+mj-cs"/>
              </a:rPr>
              <a:t>Merging Units &amp; Remote I/O</a:t>
            </a:r>
            <a:endParaRPr kumimoji="0" lang="en-US" sz="1200" b="0" i="0" u="none" strike="noStrike" kern="0" cap="none" spc="0" normalizeH="0" baseline="0" noProof="0" dirty="0">
              <a:ln>
                <a:noFill/>
              </a:ln>
              <a:solidFill>
                <a:srgbClr val="FFFFFF"/>
              </a:solidFill>
              <a:effectLst/>
              <a:uLnTx/>
              <a:uFillTx/>
              <a:latin typeface="GE Inspira Sans"/>
              <a:ea typeface="+mj-ea"/>
              <a:cs typeface="+mj-cs"/>
            </a:endParaRPr>
          </a:p>
        </p:txBody>
      </p:sp>
      <p:sp>
        <p:nvSpPr>
          <p:cNvPr id="8" name="TextBox 7">
            <a:extLst>
              <a:ext uri="{FF2B5EF4-FFF2-40B4-BE49-F238E27FC236}">
                <a16:creationId xmlns:a16="http://schemas.microsoft.com/office/drawing/2014/main" id="{68BB4903-93D4-9BA9-14C9-A1B772E83CE2}"/>
              </a:ext>
            </a:extLst>
          </p:cNvPr>
          <p:cNvSpPr txBox="1"/>
          <p:nvPr/>
        </p:nvSpPr>
        <p:spPr>
          <a:xfrm>
            <a:off x="488758" y="1867143"/>
            <a:ext cx="1281899" cy="408334"/>
          </a:xfrm>
          <a:prstGeom prst="rect">
            <a:avLst/>
          </a:prstGeom>
          <a:noFill/>
          <a:ln>
            <a:noFill/>
          </a:ln>
          <a:effectLst>
            <a:softEdge rad="127000"/>
          </a:effectLst>
        </p:spPr>
        <p:txBody>
          <a:bodyPr vert="horz" lIns="0" tIns="0" rIns="0" bIns="0" rtlCol="0" anchor="t" anchorCtr="0">
            <a:noAutofit/>
          </a:bodyPr>
          <a:lstStyle>
            <a:defPPr>
              <a:defRPr lang="en-US"/>
            </a:defPPr>
            <a:lvl1pPr algn="r">
              <a:lnSpc>
                <a:spcPct val="90000"/>
              </a:lnSpc>
              <a:spcBef>
                <a:spcPct val="0"/>
              </a:spcBef>
              <a:buNone/>
              <a:defRPr sz="3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GE Inspira Sans"/>
                <a:ea typeface="+mj-ea"/>
                <a:cs typeface="+mj-cs"/>
              </a:rPr>
              <a:t>Online Monitoring &amp; Diagnostics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GE Inspira Sans"/>
              <a:ea typeface="+mj-ea"/>
              <a:cs typeface="+mj-cs"/>
            </a:endParaRPr>
          </a:p>
        </p:txBody>
      </p:sp>
      <p:sp>
        <p:nvSpPr>
          <p:cNvPr id="9" name="TextBox 8">
            <a:extLst>
              <a:ext uri="{FF2B5EF4-FFF2-40B4-BE49-F238E27FC236}">
                <a16:creationId xmlns:a16="http://schemas.microsoft.com/office/drawing/2014/main" id="{CF371ABD-CEEA-605B-580F-2B6DD255F24B}"/>
              </a:ext>
            </a:extLst>
          </p:cNvPr>
          <p:cNvSpPr txBox="1"/>
          <p:nvPr/>
        </p:nvSpPr>
        <p:spPr>
          <a:xfrm>
            <a:off x="7536553" y="1469573"/>
            <a:ext cx="1086781" cy="619831"/>
          </a:xfrm>
          <a:prstGeom prst="rect">
            <a:avLst/>
          </a:prstGeom>
          <a:noFill/>
          <a:ln>
            <a:noFill/>
          </a:ln>
          <a:effectLst>
            <a:softEdge rad="127000"/>
          </a:effectLst>
        </p:spPr>
        <p:txBody>
          <a:bodyPr vert="horz" lIns="0" tIns="0" rIns="0" bIns="0" rtlCol="0" anchor="t" anchorCtr="0">
            <a:noAutofit/>
          </a:bodyPr>
          <a:lstStyle>
            <a:defPPr>
              <a:defRPr lang="en-US"/>
            </a:defPPr>
            <a:lvl1pPr algn="r">
              <a:lnSpc>
                <a:spcPct val="90000"/>
              </a:lnSpc>
              <a:spcBef>
                <a:spcPct val="0"/>
              </a:spcBef>
              <a:buNone/>
              <a:defRPr sz="3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GE Inspira Sans"/>
                <a:ea typeface="+mj-ea"/>
                <a:cs typeface="+mj-cs"/>
              </a:rPr>
              <a:t>Situational Awareness</a:t>
            </a:r>
          </a:p>
        </p:txBody>
      </p:sp>
      <p:sp>
        <p:nvSpPr>
          <p:cNvPr id="10" name="TextBox 12">
            <a:extLst>
              <a:ext uri="{FF2B5EF4-FFF2-40B4-BE49-F238E27FC236}">
                <a16:creationId xmlns:a16="http://schemas.microsoft.com/office/drawing/2014/main" id="{9786FAEB-6AA7-F092-E449-D3295B945930}"/>
              </a:ext>
            </a:extLst>
          </p:cNvPr>
          <p:cNvSpPr txBox="1"/>
          <p:nvPr/>
        </p:nvSpPr>
        <p:spPr>
          <a:xfrm>
            <a:off x="8695326" y="3649926"/>
            <a:ext cx="1239846" cy="619780"/>
          </a:xfrm>
          <a:prstGeom prst="rect">
            <a:avLst/>
          </a:prstGeom>
          <a:noFill/>
          <a:ln>
            <a:noFill/>
          </a:ln>
          <a:effectLst/>
        </p:spPr>
        <p:txBody>
          <a:bodyPr vert="horz" lIns="0" tIns="0" rIns="0" bIns="0" rtlCol="0" anchor="ctr" anchorCtr="0">
            <a:noAutofit/>
          </a:bodyPr>
          <a:lstStyle>
            <a:defPPr>
              <a:defRPr lang="en-US"/>
            </a:defPPr>
            <a:lvl1pPr algn="r">
              <a:lnSpc>
                <a:spcPct val="90000"/>
              </a:lnSpc>
              <a:spcBef>
                <a:spcPct val="0"/>
              </a:spcBef>
              <a:buNone/>
              <a:defRPr sz="3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GE Inspira Sans"/>
                <a:ea typeface="+mj-ea"/>
                <a:cs typeface="+mj-cs"/>
              </a:rPr>
              <a:t>Advanced optimization: constraint, peak management,  regulation</a:t>
            </a:r>
          </a:p>
        </p:txBody>
      </p:sp>
      <p:pic>
        <p:nvPicPr>
          <p:cNvPr id="11" name="Picture 15">
            <a:extLst>
              <a:ext uri="{FF2B5EF4-FFF2-40B4-BE49-F238E27FC236}">
                <a16:creationId xmlns:a16="http://schemas.microsoft.com/office/drawing/2014/main" id="{64FDB465-C094-1096-F1F3-592E09BC37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121" y="1322496"/>
            <a:ext cx="614595" cy="455681"/>
          </a:xfrm>
          <a:prstGeom prst="rect">
            <a:avLst/>
          </a:prstGeom>
        </p:spPr>
      </p:pic>
      <p:pic>
        <p:nvPicPr>
          <p:cNvPr id="12" name="Picture 21">
            <a:extLst>
              <a:ext uri="{FF2B5EF4-FFF2-40B4-BE49-F238E27FC236}">
                <a16:creationId xmlns:a16="http://schemas.microsoft.com/office/drawing/2014/main" id="{2E776770-D22D-FD38-CF05-035F9E4945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48200">
            <a:off x="5262006" y="1121906"/>
            <a:ext cx="661425" cy="614485"/>
          </a:xfrm>
          <a:prstGeom prst="rect">
            <a:avLst/>
          </a:prstGeom>
        </p:spPr>
      </p:pic>
      <p:pic>
        <p:nvPicPr>
          <p:cNvPr id="13" name="Picture 14">
            <a:extLst>
              <a:ext uri="{FF2B5EF4-FFF2-40B4-BE49-F238E27FC236}">
                <a16:creationId xmlns:a16="http://schemas.microsoft.com/office/drawing/2014/main" id="{77790D1D-FECE-3B84-A515-7B465C9D12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3868" y="1018359"/>
            <a:ext cx="1281899" cy="854703"/>
          </a:xfrm>
          <a:prstGeom prst="rect">
            <a:avLst/>
          </a:prstGeom>
        </p:spPr>
      </p:pic>
      <p:pic>
        <p:nvPicPr>
          <p:cNvPr id="14" name="Picture 23">
            <a:extLst>
              <a:ext uri="{FF2B5EF4-FFF2-40B4-BE49-F238E27FC236}">
                <a16:creationId xmlns:a16="http://schemas.microsoft.com/office/drawing/2014/main" id="{814D598D-3865-268C-C259-84FE1020D8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8640" y="1270336"/>
            <a:ext cx="614595" cy="530787"/>
          </a:xfrm>
          <a:prstGeom prst="rect">
            <a:avLst/>
          </a:prstGeom>
        </p:spPr>
      </p:pic>
      <p:pic>
        <p:nvPicPr>
          <p:cNvPr id="15" name="Picture 18">
            <a:extLst>
              <a:ext uri="{FF2B5EF4-FFF2-40B4-BE49-F238E27FC236}">
                <a16:creationId xmlns:a16="http://schemas.microsoft.com/office/drawing/2014/main" id="{579FD325-538A-BAF7-3F2F-65C545FAAF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383" t="12297" r="11723" b="8946"/>
          <a:stretch/>
        </p:blipFill>
        <p:spPr>
          <a:xfrm>
            <a:off x="2531429" y="1299665"/>
            <a:ext cx="491868" cy="505034"/>
          </a:xfrm>
          <a:prstGeom prst="rect">
            <a:avLst/>
          </a:prstGeom>
        </p:spPr>
      </p:pic>
      <p:pic>
        <p:nvPicPr>
          <p:cNvPr id="16" name="Image 3" descr="Une image contenant capture d’écran, équipement électronique&#10;&#10;Description générée avec un niveau de confiance très élevé">
            <a:extLst>
              <a:ext uri="{FF2B5EF4-FFF2-40B4-BE49-F238E27FC236}">
                <a16:creationId xmlns:a16="http://schemas.microsoft.com/office/drawing/2014/main" id="{9FC20F80-74AB-97BA-D8F6-60C5707265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3613" y="1277606"/>
            <a:ext cx="589690" cy="505035"/>
          </a:xfrm>
          <a:prstGeom prst="rect">
            <a:avLst/>
          </a:prstGeom>
        </p:spPr>
      </p:pic>
      <p:sp>
        <p:nvSpPr>
          <p:cNvPr id="17" name="TextBox 28">
            <a:extLst>
              <a:ext uri="{FF2B5EF4-FFF2-40B4-BE49-F238E27FC236}">
                <a16:creationId xmlns:a16="http://schemas.microsoft.com/office/drawing/2014/main" id="{5F6F785A-51A1-45E7-5F67-EE76DB18CA35}"/>
              </a:ext>
            </a:extLst>
          </p:cNvPr>
          <p:cNvSpPr txBox="1"/>
          <p:nvPr/>
        </p:nvSpPr>
        <p:spPr>
          <a:xfrm>
            <a:off x="5157087" y="4269706"/>
            <a:ext cx="1371709" cy="328780"/>
          </a:xfrm>
          <a:prstGeom prst="rect">
            <a:avLst/>
          </a:prstGeom>
          <a:noFill/>
          <a:ln>
            <a:noFill/>
          </a:ln>
          <a:effectLst>
            <a:softEdge rad="127000"/>
          </a:effectLst>
        </p:spPr>
        <p:txBody>
          <a:bodyPr vert="horz" lIns="0" tIns="0" rIns="0" bIns="0" rtlCol="0" anchor="t" anchorCtr="0">
            <a:noAutofit/>
          </a:bodyPr>
          <a:lstStyle>
            <a:defPPr>
              <a:defRPr lang="en-US"/>
            </a:defPPr>
            <a:lvl1pPr algn="r">
              <a:lnSpc>
                <a:spcPct val="90000"/>
              </a:lnSpc>
              <a:spcBef>
                <a:spcPct val="0"/>
              </a:spcBef>
              <a:buNone/>
              <a:defRPr sz="3200">
                <a:solidFill>
                  <a:srgbClr val="002060"/>
                </a:solidFill>
                <a:latin typeface="+mj-lt"/>
                <a:ea typeface="+mj-ea"/>
                <a:cs typeface="+mj-cs"/>
              </a:defRPr>
            </a:lvl1pPr>
          </a:lstStyle>
          <a:p>
            <a:pPr lvl="0" algn="ctr">
              <a:defRPr/>
            </a:pPr>
            <a:r>
              <a:rPr lang="en-US" sz="1200" b="1" u="sng" kern="0" dirty="0">
                <a:solidFill>
                  <a:srgbClr val="FFFF00"/>
                </a:solidFill>
              </a:rPr>
              <a:t>Redundant</a:t>
            </a:r>
          </a:p>
          <a:p>
            <a:pPr lvl="0" algn="ctr">
              <a:defRPr/>
            </a:pPr>
            <a:r>
              <a:rPr lang="en-US" sz="1200" b="1" u="sng" kern="0" dirty="0">
                <a:solidFill>
                  <a:srgbClr val="FFFF00"/>
                </a:solidFill>
              </a:rPr>
              <a:t>Fiber optic</a:t>
            </a:r>
          </a:p>
        </p:txBody>
      </p:sp>
      <p:sp>
        <p:nvSpPr>
          <p:cNvPr id="18" name="Rectangle 35">
            <a:extLst>
              <a:ext uri="{FF2B5EF4-FFF2-40B4-BE49-F238E27FC236}">
                <a16:creationId xmlns:a16="http://schemas.microsoft.com/office/drawing/2014/main" id="{95087A49-9825-79F8-AB17-5D1E3FBACC5F}"/>
              </a:ext>
            </a:extLst>
          </p:cNvPr>
          <p:cNvSpPr/>
          <p:nvPr/>
        </p:nvSpPr>
        <p:spPr>
          <a:xfrm>
            <a:off x="3898775" y="1662336"/>
            <a:ext cx="2683858" cy="304780"/>
          </a:xfrm>
          <a:prstGeom prst="rect">
            <a:avLst/>
          </a:prstGeom>
          <a:noFill/>
          <a:ln>
            <a:noFill/>
          </a:ln>
          <a:effectLst>
            <a:softEdge rad="127000"/>
          </a:effectLst>
        </p:spPr>
        <p:txBody>
          <a:bodyPr vert="horz" lIns="0" tIns="0" rIns="0" bIns="0" rtlCol="0" anchor="t" anchorCtr="0">
            <a:noAutofit/>
          </a:bodyPr>
          <a:lstStyle/>
          <a:p>
            <a:pPr algn="ctr">
              <a:lnSpc>
                <a:spcPct val="90000"/>
              </a:lnSpc>
              <a:spcBef>
                <a:spcPct val="0"/>
              </a:spcBef>
              <a:defRPr/>
            </a:pPr>
            <a:r>
              <a:rPr lang="en-GB" sz="1200" kern="0" dirty="0">
                <a:solidFill>
                  <a:srgbClr val="FFFFFF"/>
                </a:solidFill>
                <a:latin typeface="+mj-lt"/>
                <a:ea typeface="+mj-ea"/>
                <a:cs typeface="+mj-cs"/>
              </a:rPr>
              <a:t>Intelligent Electronic Device (IED)</a:t>
            </a:r>
            <a:endParaRPr lang="en-US" sz="1200" kern="0" dirty="0">
              <a:solidFill>
                <a:srgbClr val="FFFFFF"/>
              </a:solidFill>
              <a:latin typeface="+mj-lt"/>
              <a:ea typeface="+mj-ea"/>
              <a:cs typeface="+mj-cs"/>
            </a:endParaRPr>
          </a:p>
        </p:txBody>
      </p:sp>
      <p:sp>
        <p:nvSpPr>
          <p:cNvPr id="19" name="TextBox 40">
            <a:extLst>
              <a:ext uri="{FF2B5EF4-FFF2-40B4-BE49-F238E27FC236}">
                <a16:creationId xmlns:a16="http://schemas.microsoft.com/office/drawing/2014/main" id="{8932C7F9-D5A8-EE60-C635-891B89007199}"/>
              </a:ext>
            </a:extLst>
          </p:cNvPr>
          <p:cNvSpPr txBox="1"/>
          <p:nvPr/>
        </p:nvSpPr>
        <p:spPr>
          <a:xfrm>
            <a:off x="2777363" y="2341440"/>
            <a:ext cx="1371709" cy="328780"/>
          </a:xfrm>
          <a:prstGeom prst="rect">
            <a:avLst/>
          </a:prstGeom>
          <a:noFill/>
          <a:ln>
            <a:noFill/>
          </a:ln>
          <a:effectLst>
            <a:softEdge rad="127000"/>
          </a:effectLst>
        </p:spPr>
        <p:txBody>
          <a:bodyPr vert="horz" lIns="0" tIns="0" rIns="0" bIns="0" rtlCol="0" anchor="t" anchorCtr="0">
            <a:noAutofit/>
          </a:bodyPr>
          <a:lstStyle>
            <a:defPPr>
              <a:defRPr lang="en-US"/>
            </a:defPPr>
            <a:lvl1pPr algn="r">
              <a:lnSpc>
                <a:spcPct val="90000"/>
              </a:lnSpc>
              <a:spcBef>
                <a:spcPct val="0"/>
              </a:spcBef>
              <a:buNone/>
              <a:defRPr sz="3200">
                <a:solidFill>
                  <a:srgbClr val="002060"/>
                </a:solidFill>
                <a:latin typeface="+mj-lt"/>
                <a:ea typeface="+mj-ea"/>
                <a:cs typeface="+mj-cs"/>
              </a:defRPr>
            </a:lvl1pPr>
          </a:lstStyle>
          <a:p>
            <a:pPr lvl="0" algn="ctr">
              <a:defRPr/>
            </a:pPr>
            <a:r>
              <a:rPr lang="en-US" sz="1200" b="1" u="sng" kern="0" dirty="0">
                <a:solidFill>
                  <a:srgbClr val="FFFF00"/>
                </a:solidFill>
              </a:rPr>
              <a:t>Conventional</a:t>
            </a:r>
          </a:p>
          <a:p>
            <a:pPr lvl="0" algn="ctr">
              <a:defRPr/>
            </a:pPr>
            <a:r>
              <a:rPr lang="en-US" sz="1200" b="1" u="sng" kern="0" dirty="0">
                <a:solidFill>
                  <a:srgbClr val="FFFF00"/>
                </a:solidFill>
              </a:rPr>
              <a:t>cooper wiring</a:t>
            </a:r>
          </a:p>
        </p:txBody>
      </p:sp>
      <p:sp>
        <p:nvSpPr>
          <p:cNvPr id="20" name="TextBox 24">
            <a:extLst>
              <a:ext uri="{FF2B5EF4-FFF2-40B4-BE49-F238E27FC236}">
                <a16:creationId xmlns:a16="http://schemas.microsoft.com/office/drawing/2014/main" id="{376EC79A-60C4-404F-92E4-AE3B8098AA29}"/>
              </a:ext>
            </a:extLst>
          </p:cNvPr>
          <p:cNvSpPr txBox="1"/>
          <p:nvPr/>
        </p:nvSpPr>
        <p:spPr>
          <a:xfrm>
            <a:off x="11088060" y="2360330"/>
            <a:ext cx="1099514" cy="619780"/>
          </a:xfrm>
          <a:prstGeom prst="rect">
            <a:avLst/>
          </a:prstGeom>
          <a:noFill/>
          <a:ln>
            <a:noFill/>
          </a:ln>
          <a:effectLst/>
        </p:spPr>
        <p:txBody>
          <a:bodyPr vert="horz" lIns="0" tIns="0" rIns="0" bIns="0" rtlCol="0" anchor="ctr" anchorCtr="0">
            <a:noAutofit/>
          </a:bodyPr>
          <a:lstStyle>
            <a:defPPr>
              <a:defRPr lang="en-US"/>
            </a:defPPr>
            <a:lvl1pPr algn="r">
              <a:lnSpc>
                <a:spcPct val="90000"/>
              </a:lnSpc>
              <a:spcBef>
                <a:spcPct val="0"/>
              </a:spcBef>
              <a:buNone/>
              <a:defRPr sz="3200">
                <a:solidFill>
                  <a:srgbClr val="002060"/>
                </a:solidFill>
                <a:latin typeface="+mj-lt"/>
                <a:ea typeface="+mj-ea"/>
                <a:cs typeface="+mj-cs"/>
              </a:defRPr>
            </a:lvl1pPr>
          </a:lstStyle>
          <a:p>
            <a:pPr lvl="0" algn="ctr">
              <a:defRPr/>
            </a:pPr>
            <a:r>
              <a:rPr lang="en-US" sz="1200" u="sng" kern="0" dirty="0" err="1">
                <a:solidFill>
                  <a:schemeClr val="bg1"/>
                </a:solidFill>
              </a:rPr>
              <a:t>GridNode</a:t>
            </a:r>
            <a:r>
              <a:rPr lang="en-US" sz="1200" u="sng" kern="0" baseline="30000" dirty="0" err="1">
                <a:solidFill>
                  <a:schemeClr val="bg1"/>
                </a:solidFill>
              </a:rPr>
              <a:t>TM</a:t>
            </a:r>
            <a:r>
              <a:rPr lang="en-US" sz="1200" u="sng" kern="0" baseline="30000" dirty="0">
                <a:solidFill>
                  <a:schemeClr val="bg1"/>
                </a:solidFill>
              </a:rPr>
              <a:t> </a:t>
            </a:r>
            <a:r>
              <a:rPr lang="en-US" sz="1200" kern="0" dirty="0">
                <a:solidFill>
                  <a:schemeClr val="bg1"/>
                </a:solidFill>
              </a:rPr>
              <a:t>with AAA/GPG</a:t>
            </a:r>
          </a:p>
          <a:p>
            <a:pPr lvl="0" algn="ctr">
              <a:defRPr/>
            </a:pPr>
            <a:r>
              <a:rPr lang="en-US" sz="1200" kern="0" dirty="0">
                <a:solidFill>
                  <a:schemeClr val="bg1"/>
                </a:solidFill>
              </a:rPr>
              <a:t>WAMPACS and SIPS</a:t>
            </a:r>
            <a:r>
              <a:rPr lang="en-US" sz="1200" kern="0" dirty="0">
                <a:solidFill>
                  <a:schemeClr val="bg1"/>
                </a:solidFill>
                <a:latin typeface="GE Inspira Sans"/>
              </a:rPr>
              <a:t>, DER, microgrid</a:t>
            </a:r>
            <a:endParaRPr lang="en-US" sz="1200" kern="0" dirty="0">
              <a:solidFill>
                <a:schemeClr val="bg1"/>
              </a:solidFill>
            </a:endParaRPr>
          </a:p>
        </p:txBody>
      </p:sp>
      <p:pic>
        <p:nvPicPr>
          <p:cNvPr id="21" name="Picture 25">
            <a:extLst>
              <a:ext uri="{FF2B5EF4-FFF2-40B4-BE49-F238E27FC236}">
                <a16:creationId xmlns:a16="http://schemas.microsoft.com/office/drawing/2014/main" id="{4B955A4A-9EAF-004B-5EFE-985E44538B8B}"/>
              </a:ext>
            </a:extLst>
          </p:cNvPr>
          <p:cNvPicPr>
            <a:picLocks noChangeAspect="1"/>
          </p:cNvPicPr>
          <p:nvPr/>
        </p:nvPicPr>
        <p:blipFill>
          <a:blip r:embed="rId9"/>
          <a:stretch>
            <a:fillRect/>
          </a:stretch>
        </p:blipFill>
        <p:spPr>
          <a:xfrm>
            <a:off x="11132516" y="1983872"/>
            <a:ext cx="1048277" cy="185564"/>
          </a:xfrm>
          <a:prstGeom prst="rect">
            <a:avLst/>
          </a:prstGeom>
        </p:spPr>
      </p:pic>
      <p:pic>
        <p:nvPicPr>
          <p:cNvPr id="22" name="Picture 2" descr="Leading the way to Digital Substations">
            <a:extLst>
              <a:ext uri="{FF2B5EF4-FFF2-40B4-BE49-F238E27FC236}">
                <a16:creationId xmlns:a16="http://schemas.microsoft.com/office/drawing/2014/main" id="{F1E7848E-BC72-6EAB-5EC0-C75443E038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4852" y="1226289"/>
            <a:ext cx="1042631" cy="48340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2AF5D293-E79C-42AA-0F22-DAECE39A6865}"/>
              </a:ext>
            </a:extLst>
          </p:cNvPr>
          <p:cNvSpPr txBox="1">
            <a:spLocks/>
          </p:cNvSpPr>
          <p:nvPr/>
        </p:nvSpPr>
        <p:spPr>
          <a:xfrm>
            <a:off x="266700" y="20219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b="1" dirty="0">
                <a:solidFill>
                  <a:schemeClr val="bg1"/>
                </a:solidFill>
              </a:rPr>
              <a:t>Exemplos de Arquiteturas</a:t>
            </a:r>
          </a:p>
        </p:txBody>
      </p:sp>
      <p:pic>
        <p:nvPicPr>
          <p:cNvPr id="23" name="Espaço Reservado para Conteúdo 6" descr="Logotipo&#10;&#10;Descrição gerada automaticamente">
            <a:extLst>
              <a:ext uri="{FF2B5EF4-FFF2-40B4-BE49-F238E27FC236}">
                <a16:creationId xmlns:a16="http://schemas.microsoft.com/office/drawing/2014/main" id="{4ED99371-CE99-7D09-8095-59EC812D8EEF}"/>
              </a:ext>
            </a:extLst>
          </p:cNvPr>
          <p:cNvPicPr/>
          <p:nvPr/>
        </p:nvPicPr>
        <p:blipFill>
          <a:blip r:embed="rId11">
            <a:extLst>
              <a:ext uri="{28A0092B-C50C-407E-A947-70E740481C1C}">
                <a14:useLocalDpi xmlns:a14="http://schemas.microsoft.com/office/drawing/2010/main" val="0"/>
              </a:ext>
            </a:extLst>
          </a:blip>
          <a:stretch>
            <a:fillRect/>
          </a:stretch>
        </p:blipFill>
        <p:spPr>
          <a:xfrm>
            <a:off x="10926111" y="5802312"/>
            <a:ext cx="855377" cy="690563"/>
          </a:xfrm>
          <a:prstGeom prst="rect">
            <a:avLst/>
          </a:prstGeom>
        </p:spPr>
      </p:pic>
    </p:spTree>
    <p:extLst>
      <p:ext uri="{BB962C8B-B14F-4D97-AF65-F5344CB8AC3E}">
        <p14:creationId xmlns:p14="http://schemas.microsoft.com/office/powerpoint/2010/main" val="3495312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5D8E90B2-40C9-97E7-46E3-240F7F8A0F87}"/>
              </a:ext>
            </a:extLst>
          </p:cNvPr>
          <p:cNvSpPr>
            <a:spLocks noGrp="1"/>
          </p:cNvSpPr>
          <p:nvPr>
            <p:ph type="sldNum" sz="quarter" idx="12"/>
          </p:nvPr>
        </p:nvSpPr>
        <p:spPr/>
        <p:txBody>
          <a:bodyPr/>
          <a:lstStyle/>
          <a:p>
            <a:fld id="{0D558541-60C9-42A2-8392-FF12533A6B7A}" type="slidenum">
              <a:rPr lang="en-US" smtClean="0"/>
              <a:t>5</a:t>
            </a:fld>
            <a:endParaRPr lang="en-US" dirty="0"/>
          </a:p>
        </p:txBody>
      </p:sp>
      <p:grpSp>
        <p:nvGrpSpPr>
          <p:cNvPr id="6" name="Group 54">
            <a:extLst>
              <a:ext uri="{FF2B5EF4-FFF2-40B4-BE49-F238E27FC236}">
                <a16:creationId xmlns:a16="http://schemas.microsoft.com/office/drawing/2014/main" id="{0DA2E244-0B04-BA93-DCFA-371C7DD72B7F}"/>
              </a:ext>
            </a:extLst>
          </p:cNvPr>
          <p:cNvGrpSpPr/>
          <p:nvPr/>
        </p:nvGrpSpPr>
        <p:grpSpPr>
          <a:xfrm>
            <a:off x="610968" y="918499"/>
            <a:ext cx="9730364" cy="5022093"/>
            <a:chOff x="264145" y="1246170"/>
            <a:chExt cx="8915833" cy="4516129"/>
          </a:xfrm>
        </p:grpSpPr>
        <p:pic>
          <p:nvPicPr>
            <p:cNvPr id="7" name="Picture 2">
              <a:extLst>
                <a:ext uri="{FF2B5EF4-FFF2-40B4-BE49-F238E27FC236}">
                  <a16:creationId xmlns:a16="http://schemas.microsoft.com/office/drawing/2014/main" id="{4546FA71-CAA9-8867-4D45-F0D10F8FC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941" y="1605071"/>
              <a:ext cx="6446037" cy="415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47">
              <a:extLst>
                <a:ext uri="{FF2B5EF4-FFF2-40B4-BE49-F238E27FC236}">
                  <a16:creationId xmlns:a16="http://schemas.microsoft.com/office/drawing/2014/main" id="{EB6DA822-6444-DC0D-BD5E-5A23A112B4EF}"/>
                </a:ext>
              </a:extLst>
            </p:cNvPr>
            <p:cNvGrpSpPr/>
            <p:nvPr/>
          </p:nvGrpSpPr>
          <p:grpSpPr>
            <a:xfrm>
              <a:off x="264145" y="1246170"/>
              <a:ext cx="6685295" cy="4450519"/>
              <a:chOff x="264145" y="1246170"/>
              <a:chExt cx="6685295" cy="4450519"/>
            </a:xfrm>
          </p:grpSpPr>
          <p:sp>
            <p:nvSpPr>
              <p:cNvPr id="9" name="TextBox 3">
                <a:extLst>
                  <a:ext uri="{FF2B5EF4-FFF2-40B4-BE49-F238E27FC236}">
                    <a16:creationId xmlns:a16="http://schemas.microsoft.com/office/drawing/2014/main" id="{F632FD0A-ECD7-B290-D284-8C3ED91CB5EF}"/>
                  </a:ext>
                </a:extLst>
              </p:cNvPr>
              <p:cNvSpPr txBox="1"/>
              <p:nvPr/>
            </p:nvSpPr>
            <p:spPr>
              <a:xfrm>
                <a:off x="264145" y="1246170"/>
                <a:ext cx="2172624" cy="215444"/>
              </a:xfrm>
              <a:prstGeom prst="rect">
                <a:avLst/>
              </a:prstGeom>
              <a:noFill/>
            </p:spPr>
            <p:txBody>
              <a:bodyPr wrap="square" lIns="0" tIns="0" rIns="0" bIns="0" rtlCol="0">
                <a:spAutoFit/>
              </a:bodyPr>
              <a:lstStyle/>
              <a:p>
                <a:r>
                  <a:rPr lang="es-MX" sz="1400" dirty="0"/>
                  <a:t>Temperatura Ambiente</a:t>
                </a:r>
                <a:endParaRPr lang="es-AR" sz="1400" dirty="0"/>
              </a:p>
            </p:txBody>
          </p:sp>
          <p:sp>
            <p:nvSpPr>
              <p:cNvPr id="10" name="TextBox 5">
                <a:extLst>
                  <a:ext uri="{FF2B5EF4-FFF2-40B4-BE49-F238E27FC236}">
                    <a16:creationId xmlns:a16="http://schemas.microsoft.com/office/drawing/2014/main" id="{50E25C0D-45FE-8D04-8421-982DABEAE224}"/>
                  </a:ext>
                </a:extLst>
              </p:cNvPr>
              <p:cNvSpPr txBox="1"/>
              <p:nvPr/>
            </p:nvSpPr>
            <p:spPr>
              <a:xfrm>
                <a:off x="286797" y="1623891"/>
                <a:ext cx="1746913" cy="193739"/>
              </a:xfrm>
              <a:prstGeom prst="rect">
                <a:avLst/>
              </a:prstGeom>
              <a:noFill/>
            </p:spPr>
            <p:txBody>
              <a:bodyPr wrap="square" lIns="0" tIns="0" rIns="0" bIns="0" rtlCol="0">
                <a:spAutoFit/>
              </a:bodyPr>
              <a:lstStyle/>
              <a:p>
                <a:r>
                  <a:rPr lang="es-MX" sz="1400" dirty="0"/>
                  <a:t>Nivel do conservador</a:t>
                </a:r>
                <a:endParaRPr lang="es-AR" sz="1400" dirty="0"/>
              </a:p>
            </p:txBody>
          </p:sp>
          <p:sp>
            <p:nvSpPr>
              <p:cNvPr id="11" name="TextBox 6">
                <a:extLst>
                  <a:ext uri="{FF2B5EF4-FFF2-40B4-BE49-F238E27FC236}">
                    <a16:creationId xmlns:a16="http://schemas.microsoft.com/office/drawing/2014/main" id="{6C479CAB-6820-FD7E-23C6-D5C0327FE683}"/>
                  </a:ext>
                </a:extLst>
              </p:cNvPr>
              <p:cNvSpPr txBox="1"/>
              <p:nvPr/>
            </p:nvSpPr>
            <p:spPr>
              <a:xfrm>
                <a:off x="286796" y="2008354"/>
                <a:ext cx="3686114" cy="193739"/>
              </a:xfrm>
              <a:prstGeom prst="rect">
                <a:avLst/>
              </a:prstGeom>
              <a:noFill/>
            </p:spPr>
            <p:txBody>
              <a:bodyPr wrap="square" lIns="0" tIns="0" rIns="0" bIns="0" rtlCol="0">
                <a:spAutoFit/>
              </a:bodyPr>
              <a:lstStyle/>
              <a:p>
                <a:r>
                  <a:rPr lang="es-MX" sz="1400" dirty="0" err="1"/>
                  <a:t>Nível</a:t>
                </a:r>
                <a:r>
                  <a:rPr lang="es-MX" sz="1400" dirty="0"/>
                  <a:t> de gas do relé Buchholz</a:t>
                </a:r>
                <a:endParaRPr lang="es-AR" sz="1400" dirty="0"/>
              </a:p>
            </p:txBody>
          </p:sp>
          <p:sp>
            <p:nvSpPr>
              <p:cNvPr id="12" name="TextBox 7">
                <a:extLst>
                  <a:ext uri="{FF2B5EF4-FFF2-40B4-BE49-F238E27FC236}">
                    <a16:creationId xmlns:a16="http://schemas.microsoft.com/office/drawing/2014/main" id="{027FA494-C211-3E41-7A5A-2A61A79072F7}"/>
                  </a:ext>
                </a:extLst>
              </p:cNvPr>
              <p:cNvSpPr txBox="1"/>
              <p:nvPr/>
            </p:nvSpPr>
            <p:spPr>
              <a:xfrm>
                <a:off x="297774" y="2403066"/>
                <a:ext cx="2390784" cy="193739"/>
              </a:xfrm>
              <a:prstGeom prst="rect">
                <a:avLst/>
              </a:prstGeom>
              <a:noFill/>
            </p:spPr>
            <p:txBody>
              <a:bodyPr wrap="square" lIns="0" tIns="0" rIns="0" bIns="0" rtlCol="0">
                <a:spAutoFit/>
              </a:bodyPr>
              <a:lstStyle/>
              <a:p>
                <a:r>
                  <a:rPr lang="es-MX" sz="1400" dirty="0" err="1"/>
                  <a:t>Corrente</a:t>
                </a:r>
                <a:r>
                  <a:rPr lang="es-MX" sz="1400" dirty="0"/>
                  <a:t> de fuga das buchas</a:t>
                </a:r>
                <a:endParaRPr lang="es-AR" sz="1400" dirty="0"/>
              </a:p>
            </p:txBody>
          </p:sp>
          <p:sp>
            <p:nvSpPr>
              <p:cNvPr id="13" name="TextBox 8">
                <a:extLst>
                  <a:ext uri="{FF2B5EF4-FFF2-40B4-BE49-F238E27FC236}">
                    <a16:creationId xmlns:a16="http://schemas.microsoft.com/office/drawing/2014/main" id="{E4FF29A8-1ED8-98F5-663E-C694756B85E1}"/>
                  </a:ext>
                </a:extLst>
              </p:cNvPr>
              <p:cNvSpPr txBox="1"/>
              <p:nvPr/>
            </p:nvSpPr>
            <p:spPr>
              <a:xfrm>
                <a:off x="264145" y="2768607"/>
                <a:ext cx="1958792" cy="193739"/>
              </a:xfrm>
              <a:prstGeom prst="rect">
                <a:avLst/>
              </a:prstGeom>
              <a:noFill/>
            </p:spPr>
            <p:txBody>
              <a:bodyPr wrap="square" lIns="0" tIns="0" rIns="0" bIns="0" rtlCol="0">
                <a:spAutoFit/>
              </a:bodyPr>
              <a:lstStyle/>
              <a:p>
                <a:r>
                  <a:rPr lang="es-MX" sz="1400" dirty="0"/>
                  <a:t>Temp Superior do oleo</a:t>
                </a:r>
                <a:endParaRPr lang="es-AR" sz="1400" dirty="0"/>
              </a:p>
            </p:txBody>
          </p:sp>
          <p:sp>
            <p:nvSpPr>
              <p:cNvPr id="14" name="TextBox 9">
                <a:extLst>
                  <a:ext uri="{FF2B5EF4-FFF2-40B4-BE49-F238E27FC236}">
                    <a16:creationId xmlns:a16="http://schemas.microsoft.com/office/drawing/2014/main" id="{11CD12CA-F374-4202-1A36-D65E8CFDE5CF}"/>
                  </a:ext>
                </a:extLst>
              </p:cNvPr>
              <p:cNvSpPr txBox="1"/>
              <p:nvPr/>
            </p:nvSpPr>
            <p:spPr>
              <a:xfrm>
                <a:off x="264145" y="3153071"/>
                <a:ext cx="1746913" cy="193739"/>
              </a:xfrm>
              <a:prstGeom prst="rect">
                <a:avLst/>
              </a:prstGeom>
              <a:noFill/>
            </p:spPr>
            <p:txBody>
              <a:bodyPr wrap="square" lIns="0" tIns="0" rIns="0" bIns="0" rtlCol="0">
                <a:spAutoFit/>
              </a:bodyPr>
              <a:lstStyle/>
              <a:p>
                <a:r>
                  <a:rPr lang="es-MX" sz="1400" dirty="0"/>
                  <a:t>Gases </a:t>
                </a:r>
                <a:r>
                  <a:rPr lang="es-MX" sz="1400" dirty="0" err="1"/>
                  <a:t>dissolvidos</a:t>
                </a:r>
                <a:endParaRPr lang="es-AR" sz="1400" dirty="0"/>
              </a:p>
            </p:txBody>
          </p:sp>
          <p:sp>
            <p:nvSpPr>
              <p:cNvPr id="15" name="TextBox 10">
                <a:extLst>
                  <a:ext uri="{FF2B5EF4-FFF2-40B4-BE49-F238E27FC236}">
                    <a16:creationId xmlns:a16="http://schemas.microsoft.com/office/drawing/2014/main" id="{881D779E-4A27-81B6-0A4D-E4A891A744FA}"/>
                  </a:ext>
                </a:extLst>
              </p:cNvPr>
              <p:cNvSpPr txBox="1"/>
              <p:nvPr/>
            </p:nvSpPr>
            <p:spPr>
              <a:xfrm>
                <a:off x="286796" y="3509373"/>
                <a:ext cx="1746913" cy="193739"/>
              </a:xfrm>
              <a:prstGeom prst="rect">
                <a:avLst/>
              </a:prstGeom>
              <a:noFill/>
            </p:spPr>
            <p:txBody>
              <a:bodyPr wrap="square" lIns="0" tIns="0" rIns="0" bIns="0" rtlCol="0">
                <a:spAutoFit/>
              </a:bodyPr>
              <a:lstStyle/>
              <a:p>
                <a:r>
                  <a:rPr lang="es-MX" sz="1400" dirty="0"/>
                  <a:t>Temperatura do OLTC</a:t>
                </a:r>
                <a:endParaRPr lang="es-AR" sz="1400" dirty="0"/>
              </a:p>
            </p:txBody>
          </p:sp>
          <p:sp>
            <p:nvSpPr>
              <p:cNvPr id="16" name="TextBox 11">
                <a:extLst>
                  <a:ext uri="{FF2B5EF4-FFF2-40B4-BE49-F238E27FC236}">
                    <a16:creationId xmlns:a16="http://schemas.microsoft.com/office/drawing/2014/main" id="{0F3D48E5-F39E-0C9D-54EB-7057DCE7A5AB}"/>
                  </a:ext>
                </a:extLst>
              </p:cNvPr>
              <p:cNvSpPr txBox="1"/>
              <p:nvPr/>
            </p:nvSpPr>
            <p:spPr>
              <a:xfrm>
                <a:off x="297774" y="3847421"/>
                <a:ext cx="1746913" cy="215444"/>
              </a:xfrm>
              <a:prstGeom prst="rect">
                <a:avLst/>
              </a:prstGeom>
              <a:noFill/>
            </p:spPr>
            <p:txBody>
              <a:bodyPr wrap="square" lIns="0" tIns="0" rIns="0" bIns="0" rtlCol="0">
                <a:spAutoFit/>
              </a:bodyPr>
              <a:lstStyle/>
              <a:p>
                <a:r>
                  <a:rPr lang="es-MX" sz="1400" dirty="0"/>
                  <a:t>Carga</a:t>
                </a:r>
                <a:endParaRPr lang="es-AR" sz="1400" dirty="0"/>
              </a:p>
            </p:txBody>
          </p:sp>
          <p:sp>
            <p:nvSpPr>
              <p:cNvPr id="17" name="TextBox 12">
                <a:extLst>
                  <a:ext uri="{FF2B5EF4-FFF2-40B4-BE49-F238E27FC236}">
                    <a16:creationId xmlns:a16="http://schemas.microsoft.com/office/drawing/2014/main" id="{2D980DEE-D5A3-01EC-89D1-4E59170E43D2}"/>
                  </a:ext>
                </a:extLst>
              </p:cNvPr>
              <p:cNvSpPr txBox="1"/>
              <p:nvPr/>
            </p:nvSpPr>
            <p:spPr>
              <a:xfrm>
                <a:off x="308836" y="4151337"/>
                <a:ext cx="2127933" cy="193739"/>
              </a:xfrm>
              <a:prstGeom prst="rect">
                <a:avLst/>
              </a:prstGeom>
              <a:noFill/>
            </p:spPr>
            <p:txBody>
              <a:bodyPr wrap="square" lIns="0" tIns="0" rIns="0" bIns="0" rtlCol="0">
                <a:spAutoFit/>
              </a:bodyPr>
              <a:lstStyle/>
              <a:p>
                <a:r>
                  <a:rPr lang="es-MX" sz="1400" dirty="0"/>
                  <a:t>Temp inferior do oleo</a:t>
                </a:r>
                <a:endParaRPr lang="es-AR" sz="1400" dirty="0"/>
              </a:p>
            </p:txBody>
          </p:sp>
          <p:sp>
            <p:nvSpPr>
              <p:cNvPr id="18" name="TextBox 13">
                <a:extLst>
                  <a:ext uri="{FF2B5EF4-FFF2-40B4-BE49-F238E27FC236}">
                    <a16:creationId xmlns:a16="http://schemas.microsoft.com/office/drawing/2014/main" id="{6953111A-3E34-F2F3-99C3-9383C707BD25}"/>
                  </a:ext>
                </a:extLst>
              </p:cNvPr>
              <p:cNvSpPr txBox="1"/>
              <p:nvPr/>
            </p:nvSpPr>
            <p:spPr>
              <a:xfrm>
                <a:off x="308837" y="4534969"/>
                <a:ext cx="2078125" cy="387476"/>
              </a:xfrm>
              <a:prstGeom prst="rect">
                <a:avLst/>
              </a:prstGeom>
              <a:noFill/>
            </p:spPr>
            <p:txBody>
              <a:bodyPr wrap="square" lIns="0" tIns="0" rIns="0" bIns="0" rtlCol="0">
                <a:spAutoFit/>
              </a:bodyPr>
              <a:lstStyle/>
              <a:p>
                <a:r>
                  <a:rPr lang="es-MX" sz="1400" dirty="0"/>
                  <a:t>Estado do sistema de </a:t>
                </a:r>
                <a:r>
                  <a:rPr lang="es-MX" sz="1400" dirty="0" err="1"/>
                  <a:t>ventilação</a:t>
                </a:r>
                <a:endParaRPr lang="es-AR" sz="1400" dirty="0"/>
              </a:p>
            </p:txBody>
          </p:sp>
          <p:sp>
            <p:nvSpPr>
              <p:cNvPr id="19" name="TextBox 14">
                <a:extLst>
                  <a:ext uri="{FF2B5EF4-FFF2-40B4-BE49-F238E27FC236}">
                    <a16:creationId xmlns:a16="http://schemas.microsoft.com/office/drawing/2014/main" id="{E47023DB-F04E-3D9D-0CD4-05904CC7DDBA}"/>
                  </a:ext>
                </a:extLst>
              </p:cNvPr>
              <p:cNvSpPr txBox="1"/>
              <p:nvPr/>
            </p:nvSpPr>
            <p:spPr>
              <a:xfrm>
                <a:off x="279910" y="5060965"/>
                <a:ext cx="2659039" cy="193739"/>
              </a:xfrm>
              <a:prstGeom prst="rect">
                <a:avLst/>
              </a:prstGeom>
              <a:noFill/>
            </p:spPr>
            <p:txBody>
              <a:bodyPr wrap="square" lIns="0" tIns="0" rIns="0" bIns="0" rtlCol="0">
                <a:spAutoFit/>
              </a:bodyPr>
              <a:lstStyle/>
              <a:p>
                <a:r>
                  <a:rPr lang="es-AR" sz="1400" dirty="0"/>
                  <a:t>Número de </a:t>
                </a:r>
                <a:r>
                  <a:rPr lang="es-AR" sz="1400" dirty="0" err="1"/>
                  <a:t>operações</a:t>
                </a:r>
                <a:r>
                  <a:rPr lang="es-AR" sz="1400" dirty="0"/>
                  <a:t> do OLTC</a:t>
                </a:r>
              </a:p>
            </p:txBody>
          </p:sp>
          <p:sp>
            <p:nvSpPr>
              <p:cNvPr id="20" name="TextBox 16">
                <a:extLst>
                  <a:ext uri="{FF2B5EF4-FFF2-40B4-BE49-F238E27FC236}">
                    <a16:creationId xmlns:a16="http://schemas.microsoft.com/office/drawing/2014/main" id="{33F58BC7-DED7-F7F4-E0E6-CECF8D102F84}"/>
                  </a:ext>
                </a:extLst>
              </p:cNvPr>
              <p:cNvSpPr txBox="1"/>
              <p:nvPr/>
            </p:nvSpPr>
            <p:spPr>
              <a:xfrm>
                <a:off x="308836" y="5502950"/>
                <a:ext cx="2659039" cy="193739"/>
              </a:xfrm>
              <a:prstGeom prst="rect">
                <a:avLst/>
              </a:prstGeom>
              <a:noFill/>
            </p:spPr>
            <p:txBody>
              <a:bodyPr wrap="square" lIns="0" tIns="0" rIns="0" bIns="0" rtlCol="0">
                <a:spAutoFit/>
              </a:bodyPr>
              <a:lstStyle/>
              <a:p>
                <a:r>
                  <a:rPr lang="es-MX" sz="1400" dirty="0" err="1"/>
                  <a:t>Umidade</a:t>
                </a:r>
                <a:endParaRPr lang="es-AR" sz="1400" dirty="0"/>
              </a:p>
            </p:txBody>
          </p:sp>
          <p:cxnSp>
            <p:nvCxnSpPr>
              <p:cNvPr id="21" name="Straight Connector 22">
                <a:extLst>
                  <a:ext uri="{FF2B5EF4-FFF2-40B4-BE49-F238E27FC236}">
                    <a16:creationId xmlns:a16="http://schemas.microsoft.com/office/drawing/2014/main" id="{C2C0C542-1C6F-C38D-0CBE-4707F609DD09}"/>
                  </a:ext>
                </a:extLst>
              </p:cNvPr>
              <p:cNvCxnSpPr/>
              <p:nvPr/>
            </p:nvCxnSpPr>
            <p:spPr>
              <a:xfrm>
                <a:off x="2222937" y="1353892"/>
                <a:ext cx="1385471" cy="0"/>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nvGrpSpPr>
              <p:cNvPr id="22" name="Group 25">
                <a:extLst>
                  <a:ext uri="{FF2B5EF4-FFF2-40B4-BE49-F238E27FC236}">
                    <a16:creationId xmlns:a16="http://schemas.microsoft.com/office/drawing/2014/main" id="{156747A8-6800-C31C-0C43-10CFA28B76AA}"/>
                  </a:ext>
                </a:extLst>
              </p:cNvPr>
              <p:cNvGrpSpPr/>
              <p:nvPr/>
            </p:nvGrpSpPr>
            <p:grpSpPr>
              <a:xfrm>
                <a:off x="1861495" y="1692517"/>
                <a:ext cx="5087945" cy="587946"/>
                <a:chOff x="2222937" y="1342269"/>
                <a:chExt cx="4493173" cy="923272"/>
              </a:xfrm>
            </p:grpSpPr>
            <p:cxnSp>
              <p:nvCxnSpPr>
                <p:cNvPr id="41" name="Straight Connector 26">
                  <a:extLst>
                    <a:ext uri="{FF2B5EF4-FFF2-40B4-BE49-F238E27FC236}">
                      <a16:creationId xmlns:a16="http://schemas.microsoft.com/office/drawing/2014/main" id="{13BDF729-C92E-1208-23E1-15ECB894CADD}"/>
                    </a:ext>
                  </a:extLst>
                </p:cNvPr>
                <p:cNvCxnSpPr/>
                <p:nvPr/>
              </p:nvCxnSpPr>
              <p:spPr>
                <a:xfrm flipV="1">
                  <a:off x="2222937" y="1342269"/>
                  <a:ext cx="4493173" cy="116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27">
                  <a:extLst>
                    <a:ext uri="{FF2B5EF4-FFF2-40B4-BE49-F238E27FC236}">
                      <a16:creationId xmlns:a16="http://schemas.microsoft.com/office/drawing/2014/main" id="{66ADC33C-E866-4C55-D7A9-669633A69636}"/>
                    </a:ext>
                  </a:extLst>
                </p:cNvPr>
                <p:cNvCxnSpPr/>
                <p:nvPr/>
              </p:nvCxnSpPr>
              <p:spPr>
                <a:xfrm>
                  <a:off x="6716110" y="1342269"/>
                  <a:ext cx="0" cy="923272"/>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23" name="Group 32">
                <a:extLst>
                  <a:ext uri="{FF2B5EF4-FFF2-40B4-BE49-F238E27FC236}">
                    <a16:creationId xmlns:a16="http://schemas.microsoft.com/office/drawing/2014/main" id="{9E71545A-8293-9FA3-3B81-0FCFFD41F198}"/>
                  </a:ext>
                </a:extLst>
              </p:cNvPr>
              <p:cNvGrpSpPr/>
              <p:nvPr/>
            </p:nvGrpSpPr>
            <p:grpSpPr>
              <a:xfrm>
                <a:off x="3528357" y="2109093"/>
                <a:ext cx="2339044" cy="587946"/>
                <a:chOff x="2222937" y="1342269"/>
                <a:chExt cx="4493173" cy="923272"/>
              </a:xfrm>
            </p:grpSpPr>
            <p:cxnSp>
              <p:nvCxnSpPr>
                <p:cNvPr id="39" name="Straight Connector 33">
                  <a:extLst>
                    <a:ext uri="{FF2B5EF4-FFF2-40B4-BE49-F238E27FC236}">
                      <a16:creationId xmlns:a16="http://schemas.microsoft.com/office/drawing/2014/main" id="{E5AC3E9D-8971-986E-616C-6892CD0EA1BA}"/>
                    </a:ext>
                  </a:extLst>
                </p:cNvPr>
                <p:cNvCxnSpPr/>
                <p:nvPr/>
              </p:nvCxnSpPr>
              <p:spPr>
                <a:xfrm flipV="1">
                  <a:off x="2222937" y="1342269"/>
                  <a:ext cx="4493173" cy="116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4">
                  <a:extLst>
                    <a:ext uri="{FF2B5EF4-FFF2-40B4-BE49-F238E27FC236}">
                      <a16:creationId xmlns:a16="http://schemas.microsoft.com/office/drawing/2014/main" id="{A3ACA1C7-5326-6B95-5EB7-489FCF3DA5B2}"/>
                    </a:ext>
                  </a:extLst>
                </p:cNvPr>
                <p:cNvCxnSpPr/>
                <p:nvPr/>
              </p:nvCxnSpPr>
              <p:spPr>
                <a:xfrm>
                  <a:off x="6716110" y="1342269"/>
                  <a:ext cx="0" cy="923272"/>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cxnSp>
            <p:nvCxnSpPr>
              <p:cNvPr id="24" name="Straight Connector 35">
                <a:extLst>
                  <a:ext uri="{FF2B5EF4-FFF2-40B4-BE49-F238E27FC236}">
                    <a16:creationId xmlns:a16="http://schemas.microsoft.com/office/drawing/2014/main" id="{74A6EDFB-3824-D6BA-2D25-B2BAD4CAAF00}"/>
                  </a:ext>
                </a:extLst>
              </p:cNvPr>
              <p:cNvCxnSpPr/>
              <p:nvPr/>
            </p:nvCxnSpPr>
            <p:spPr>
              <a:xfrm>
                <a:off x="2688559" y="2555082"/>
                <a:ext cx="1837721" cy="0"/>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Connector 37">
                <a:extLst>
                  <a:ext uri="{FF2B5EF4-FFF2-40B4-BE49-F238E27FC236}">
                    <a16:creationId xmlns:a16="http://schemas.microsoft.com/office/drawing/2014/main" id="{2760E087-1D39-2032-D972-5D5A5A3D6957}"/>
                  </a:ext>
                </a:extLst>
              </p:cNvPr>
              <p:cNvCxnSpPr/>
              <p:nvPr/>
            </p:nvCxnSpPr>
            <p:spPr>
              <a:xfrm>
                <a:off x="2011058" y="2933094"/>
                <a:ext cx="1837721" cy="0"/>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6" name="Straight Connector 38">
                <a:extLst>
                  <a:ext uri="{FF2B5EF4-FFF2-40B4-BE49-F238E27FC236}">
                    <a16:creationId xmlns:a16="http://schemas.microsoft.com/office/drawing/2014/main" id="{FD71F46F-D88D-CB23-04C6-03C9BB25EDFB}"/>
                  </a:ext>
                </a:extLst>
              </p:cNvPr>
              <p:cNvCxnSpPr/>
              <p:nvPr/>
            </p:nvCxnSpPr>
            <p:spPr>
              <a:xfrm>
                <a:off x="1628427" y="3284089"/>
                <a:ext cx="3812253" cy="0"/>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nvGrpSpPr>
              <p:cNvPr id="27" name="Group 40">
                <a:extLst>
                  <a:ext uri="{FF2B5EF4-FFF2-40B4-BE49-F238E27FC236}">
                    <a16:creationId xmlns:a16="http://schemas.microsoft.com/office/drawing/2014/main" id="{6DA17C34-3393-8007-35EB-5D67809B941C}"/>
                  </a:ext>
                </a:extLst>
              </p:cNvPr>
              <p:cNvGrpSpPr/>
              <p:nvPr/>
            </p:nvGrpSpPr>
            <p:grpSpPr>
              <a:xfrm flipV="1">
                <a:off x="1861495" y="3006913"/>
                <a:ext cx="4691706" cy="608642"/>
                <a:chOff x="2222937" y="1342269"/>
                <a:chExt cx="4493173" cy="923272"/>
              </a:xfrm>
            </p:grpSpPr>
            <p:cxnSp>
              <p:nvCxnSpPr>
                <p:cNvPr id="37" name="Straight Connector 41">
                  <a:extLst>
                    <a:ext uri="{FF2B5EF4-FFF2-40B4-BE49-F238E27FC236}">
                      <a16:creationId xmlns:a16="http://schemas.microsoft.com/office/drawing/2014/main" id="{FD7C2395-FCC1-961F-0E11-0DACC1364BF2}"/>
                    </a:ext>
                  </a:extLst>
                </p:cNvPr>
                <p:cNvCxnSpPr/>
                <p:nvPr/>
              </p:nvCxnSpPr>
              <p:spPr>
                <a:xfrm flipV="1">
                  <a:off x="2222937" y="1342269"/>
                  <a:ext cx="4493173" cy="116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42">
                  <a:extLst>
                    <a:ext uri="{FF2B5EF4-FFF2-40B4-BE49-F238E27FC236}">
                      <a16:creationId xmlns:a16="http://schemas.microsoft.com/office/drawing/2014/main" id="{59123D6B-1460-00D7-6F25-880D8F0BF439}"/>
                    </a:ext>
                  </a:extLst>
                </p:cNvPr>
                <p:cNvCxnSpPr/>
                <p:nvPr/>
              </p:nvCxnSpPr>
              <p:spPr>
                <a:xfrm>
                  <a:off x="6716110" y="1342269"/>
                  <a:ext cx="0" cy="923272"/>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cxnSp>
            <p:nvCxnSpPr>
              <p:cNvPr id="28" name="Straight Connector 43">
                <a:extLst>
                  <a:ext uri="{FF2B5EF4-FFF2-40B4-BE49-F238E27FC236}">
                    <a16:creationId xmlns:a16="http://schemas.microsoft.com/office/drawing/2014/main" id="{7D20B409-37F3-6405-1E4A-6CD7753DFF8E}"/>
                  </a:ext>
                </a:extLst>
              </p:cNvPr>
              <p:cNvCxnSpPr/>
              <p:nvPr/>
            </p:nvCxnSpPr>
            <p:spPr>
              <a:xfrm>
                <a:off x="905206" y="3931109"/>
                <a:ext cx="3812253" cy="0"/>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9" name="Straight Connector 44">
                <a:extLst>
                  <a:ext uri="{FF2B5EF4-FFF2-40B4-BE49-F238E27FC236}">
                    <a16:creationId xmlns:a16="http://schemas.microsoft.com/office/drawing/2014/main" id="{7323CB23-0B3D-F108-B5A0-9894488F0673}"/>
                  </a:ext>
                </a:extLst>
              </p:cNvPr>
              <p:cNvCxnSpPr/>
              <p:nvPr/>
            </p:nvCxnSpPr>
            <p:spPr>
              <a:xfrm>
                <a:off x="2222937" y="4250266"/>
                <a:ext cx="1385471" cy="0"/>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46">
                <a:extLst>
                  <a:ext uri="{FF2B5EF4-FFF2-40B4-BE49-F238E27FC236}">
                    <a16:creationId xmlns:a16="http://schemas.microsoft.com/office/drawing/2014/main" id="{31F140AC-2757-5243-B472-2A5A449E731E}"/>
                  </a:ext>
                </a:extLst>
              </p:cNvPr>
              <p:cNvCxnSpPr/>
              <p:nvPr/>
            </p:nvCxnSpPr>
            <p:spPr>
              <a:xfrm>
                <a:off x="2142886" y="4676986"/>
                <a:ext cx="2733914" cy="0"/>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nvGrpSpPr>
              <p:cNvPr id="31" name="Group 48">
                <a:extLst>
                  <a:ext uri="{FF2B5EF4-FFF2-40B4-BE49-F238E27FC236}">
                    <a16:creationId xmlns:a16="http://schemas.microsoft.com/office/drawing/2014/main" id="{2C5E1773-E3BF-B433-5F27-A22552D9F3E2}"/>
                  </a:ext>
                </a:extLst>
              </p:cNvPr>
              <p:cNvGrpSpPr/>
              <p:nvPr/>
            </p:nvGrpSpPr>
            <p:grpSpPr>
              <a:xfrm flipV="1">
                <a:off x="2530947" y="4545860"/>
                <a:ext cx="3336454" cy="608642"/>
                <a:chOff x="2222937" y="1342269"/>
                <a:chExt cx="4493173" cy="923272"/>
              </a:xfrm>
            </p:grpSpPr>
            <p:cxnSp>
              <p:nvCxnSpPr>
                <p:cNvPr id="35" name="Straight Connector 49">
                  <a:extLst>
                    <a:ext uri="{FF2B5EF4-FFF2-40B4-BE49-F238E27FC236}">
                      <a16:creationId xmlns:a16="http://schemas.microsoft.com/office/drawing/2014/main" id="{7511C95C-2E4A-D1C5-2326-13D53B2D8D95}"/>
                    </a:ext>
                  </a:extLst>
                </p:cNvPr>
                <p:cNvCxnSpPr/>
                <p:nvPr/>
              </p:nvCxnSpPr>
              <p:spPr>
                <a:xfrm flipV="1">
                  <a:off x="2222937" y="1342269"/>
                  <a:ext cx="4493173" cy="116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50">
                  <a:extLst>
                    <a:ext uri="{FF2B5EF4-FFF2-40B4-BE49-F238E27FC236}">
                      <a16:creationId xmlns:a16="http://schemas.microsoft.com/office/drawing/2014/main" id="{6086B978-10EA-87B3-0E12-7B6A40B6FBD2}"/>
                    </a:ext>
                  </a:extLst>
                </p:cNvPr>
                <p:cNvCxnSpPr/>
                <p:nvPr/>
              </p:nvCxnSpPr>
              <p:spPr>
                <a:xfrm>
                  <a:off x="6716110" y="1342269"/>
                  <a:ext cx="0" cy="923272"/>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32" name="Group 51">
                <a:extLst>
                  <a:ext uri="{FF2B5EF4-FFF2-40B4-BE49-F238E27FC236}">
                    <a16:creationId xmlns:a16="http://schemas.microsoft.com/office/drawing/2014/main" id="{F4B0CC80-7CBA-F009-3AA8-C035C4925C67}"/>
                  </a:ext>
                </a:extLst>
              </p:cNvPr>
              <p:cNvGrpSpPr/>
              <p:nvPr/>
            </p:nvGrpSpPr>
            <p:grpSpPr>
              <a:xfrm flipV="1">
                <a:off x="1287708" y="4073265"/>
                <a:ext cx="4854011" cy="1523384"/>
                <a:chOff x="2222937" y="1342269"/>
                <a:chExt cx="4493173" cy="923272"/>
              </a:xfrm>
            </p:grpSpPr>
            <p:cxnSp>
              <p:nvCxnSpPr>
                <p:cNvPr id="33" name="Straight Connector 52">
                  <a:extLst>
                    <a:ext uri="{FF2B5EF4-FFF2-40B4-BE49-F238E27FC236}">
                      <a16:creationId xmlns:a16="http://schemas.microsoft.com/office/drawing/2014/main" id="{1EE4A81E-0E4C-96ED-7CB7-553583E1FED9}"/>
                    </a:ext>
                  </a:extLst>
                </p:cNvPr>
                <p:cNvCxnSpPr/>
                <p:nvPr/>
              </p:nvCxnSpPr>
              <p:spPr>
                <a:xfrm flipV="1">
                  <a:off x="2222937" y="1342269"/>
                  <a:ext cx="4493173" cy="1162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53">
                  <a:extLst>
                    <a:ext uri="{FF2B5EF4-FFF2-40B4-BE49-F238E27FC236}">
                      <a16:creationId xmlns:a16="http://schemas.microsoft.com/office/drawing/2014/main" id="{A91748E7-3C9E-32AE-C96C-B86F67C83D1A}"/>
                    </a:ext>
                  </a:extLst>
                </p:cNvPr>
                <p:cNvCxnSpPr/>
                <p:nvPr/>
              </p:nvCxnSpPr>
              <p:spPr>
                <a:xfrm>
                  <a:off x="6716110" y="1342269"/>
                  <a:ext cx="0" cy="923272"/>
                </a:xfrm>
                <a:prstGeom prst="line">
                  <a:avLst/>
                </a:prstGeom>
                <a:ln w="127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grpSp>
        </p:grpSp>
      </p:grpSp>
      <p:pic>
        <p:nvPicPr>
          <p:cNvPr id="2" name="Espaço Reservado para Conteúdo 6" descr="Logotipo&#10;&#10;Descrição gerada automaticamente">
            <a:extLst>
              <a:ext uri="{FF2B5EF4-FFF2-40B4-BE49-F238E27FC236}">
                <a16:creationId xmlns:a16="http://schemas.microsoft.com/office/drawing/2014/main" id="{302EC9D0-4C3A-5581-83B7-8854AB854BD8}"/>
              </a:ext>
            </a:extLst>
          </p:cNvPr>
          <p:cNvPicPr/>
          <p:nvPr/>
        </p:nvPicPr>
        <p:blipFill>
          <a:blip r:embed="rId3">
            <a:extLst>
              <a:ext uri="{28A0092B-C50C-407E-A947-70E740481C1C}">
                <a14:useLocalDpi xmlns:a14="http://schemas.microsoft.com/office/drawing/2010/main" val="0"/>
              </a:ext>
            </a:extLst>
          </a:blip>
          <a:stretch>
            <a:fillRect/>
          </a:stretch>
        </p:blipFill>
        <p:spPr>
          <a:xfrm>
            <a:off x="10926111" y="5802312"/>
            <a:ext cx="855377" cy="690563"/>
          </a:xfrm>
          <a:prstGeom prst="rect">
            <a:avLst/>
          </a:prstGeom>
        </p:spPr>
      </p:pic>
    </p:spTree>
    <p:extLst>
      <p:ext uri="{BB962C8B-B14F-4D97-AF65-F5344CB8AC3E}">
        <p14:creationId xmlns:p14="http://schemas.microsoft.com/office/powerpoint/2010/main" val="4250171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EDEA320-C94F-A929-A134-A5C77610DFEF}"/>
              </a:ext>
            </a:extLst>
          </p:cNvPr>
          <p:cNvPicPr>
            <a:picLocks noChangeAspect="1"/>
          </p:cNvPicPr>
          <p:nvPr/>
        </p:nvPicPr>
        <p:blipFill>
          <a:blip r:embed="rId2"/>
          <a:stretch>
            <a:fillRect/>
          </a:stretch>
        </p:blipFill>
        <p:spPr>
          <a:xfrm>
            <a:off x="1" y="-36994"/>
            <a:ext cx="12192000" cy="6894994"/>
          </a:xfrm>
          <a:prstGeom prst="rect">
            <a:avLst/>
          </a:prstGeom>
        </p:spPr>
      </p:pic>
      <p:sp>
        <p:nvSpPr>
          <p:cNvPr id="2" name="Espaço Reservado para Rodapé 1">
            <a:extLst>
              <a:ext uri="{FF2B5EF4-FFF2-40B4-BE49-F238E27FC236}">
                <a16:creationId xmlns:a16="http://schemas.microsoft.com/office/drawing/2014/main" id="{D7B29CF7-7A9A-338A-68B9-76801E7E5FF0}"/>
              </a:ext>
            </a:extLst>
          </p:cNvPr>
          <p:cNvSpPr>
            <a:spLocks noGrp="1"/>
          </p:cNvSpPr>
          <p:nvPr>
            <p:ph type="ftr" sz="quarter" idx="11"/>
          </p:nvPr>
        </p:nvSpPr>
        <p:spPr/>
        <p:txBody>
          <a:bodyPr/>
          <a:lstStyle/>
          <a:p>
            <a:pPr defTabSz="914126" rtl="0">
              <a:spcBef>
                <a:spcPts val="0"/>
              </a:spcBef>
            </a:pPr>
            <a:endParaRPr lang="en-US" sz="700" kern="1200" dirty="0"/>
          </a:p>
        </p:txBody>
      </p:sp>
      <p:sp>
        <p:nvSpPr>
          <p:cNvPr id="3" name="Espaço Reservado para Número de Slide 2">
            <a:extLst>
              <a:ext uri="{FF2B5EF4-FFF2-40B4-BE49-F238E27FC236}">
                <a16:creationId xmlns:a16="http://schemas.microsoft.com/office/drawing/2014/main" id="{D17B25CB-4A63-5456-A148-0845E888C93F}"/>
              </a:ext>
            </a:extLst>
          </p:cNvPr>
          <p:cNvSpPr>
            <a:spLocks noGrp="1"/>
          </p:cNvSpPr>
          <p:nvPr>
            <p:ph type="sldNum" sz="quarter" idx="12"/>
          </p:nvPr>
        </p:nvSpPr>
        <p:spPr/>
        <p:txBody>
          <a:bodyPr/>
          <a:lstStyle/>
          <a:p>
            <a:fld id="{7A7A97EF-C944-4447-B862-B593E9B4A0FF}" type="slidenum">
              <a:rPr lang="pt-BR" smtClean="0"/>
              <a:t>6</a:t>
            </a:fld>
            <a:endParaRPr lang="pt-BR" dirty="0"/>
          </a:p>
        </p:txBody>
      </p:sp>
      <p:sp>
        <p:nvSpPr>
          <p:cNvPr id="29" name="Object 1">
            <a:extLst>
              <a:ext uri="{FF2B5EF4-FFF2-40B4-BE49-F238E27FC236}">
                <a16:creationId xmlns:a16="http://schemas.microsoft.com/office/drawing/2014/main" id="{E4528282-C7D4-67FC-BC32-922B733B321B}"/>
              </a:ext>
            </a:extLst>
          </p:cNvPr>
          <p:cNvSpPr/>
          <p:nvPr/>
        </p:nvSpPr>
        <p:spPr>
          <a:xfrm>
            <a:off x="-2185540" y="0"/>
            <a:ext cx="12188952" cy="563739"/>
          </a:xfrm>
          <a:prstGeom prst="rect">
            <a:avLst/>
          </a:prstGeom>
          <a:noFill/>
        </p:spPr>
        <p:txBody>
          <a:bodyPr wrap="square" lIns="0" tIns="0" rIns="0" bIns="0" rtlCol="0" anchor="t"/>
          <a:lstStyle/>
          <a:p>
            <a:pPr algn="ctr">
              <a:lnSpc>
                <a:spcPts val="4440"/>
              </a:lnSpc>
              <a:buNone/>
            </a:pPr>
            <a:r>
              <a:rPr lang="en-US" sz="3750" dirty="0" err="1">
                <a:solidFill>
                  <a:schemeClr val="bg2"/>
                </a:solidFill>
                <a:latin typeface="Trocchi" pitchFamily="34" charset="0"/>
                <a:ea typeface="Trocchi" pitchFamily="34" charset="-122"/>
                <a:cs typeface="Trocchi" pitchFamily="34" charset="-120"/>
              </a:rPr>
              <a:t>Processamento</a:t>
            </a:r>
            <a:r>
              <a:rPr lang="en-US" sz="3750" dirty="0">
                <a:solidFill>
                  <a:schemeClr val="bg2"/>
                </a:solidFill>
                <a:latin typeface="Trocchi" pitchFamily="34" charset="0"/>
                <a:ea typeface="Trocchi" pitchFamily="34" charset="-122"/>
                <a:cs typeface="Trocchi" pitchFamily="34" charset="-120"/>
              </a:rPr>
              <a:t> e </a:t>
            </a:r>
            <a:r>
              <a:rPr lang="en-US" sz="3750" dirty="0" err="1">
                <a:solidFill>
                  <a:schemeClr val="bg2"/>
                </a:solidFill>
                <a:latin typeface="Trocchi" pitchFamily="34" charset="0"/>
                <a:ea typeface="Trocchi" pitchFamily="34" charset="-122"/>
                <a:cs typeface="Trocchi" pitchFamily="34" charset="-120"/>
              </a:rPr>
              <a:t>Integração</a:t>
            </a:r>
            <a:r>
              <a:rPr lang="en-US" sz="3750" dirty="0">
                <a:solidFill>
                  <a:schemeClr val="bg2"/>
                </a:solidFill>
                <a:latin typeface="Trocchi" pitchFamily="34" charset="0"/>
                <a:ea typeface="Trocchi" pitchFamily="34" charset="-122"/>
                <a:cs typeface="Trocchi" pitchFamily="34" charset="-120"/>
              </a:rPr>
              <a:t> dos Dados</a:t>
            </a:r>
            <a:endParaRPr lang="en-US" dirty="0">
              <a:solidFill>
                <a:schemeClr val="bg2"/>
              </a:solidFill>
            </a:endParaRPr>
          </a:p>
        </p:txBody>
      </p:sp>
      <p:pic>
        <p:nvPicPr>
          <p:cNvPr id="5" name="Espaço Reservado para Conteúdo 6" descr="Logotipo&#10;&#10;Descrição gerada automaticamente">
            <a:extLst>
              <a:ext uri="{FF2B5EF4-FFF2-40B4-BE49-F238E27FC236}">
                <a16:creationId xmlns:a16="http://schemas.microsoft.com/office/drawing/2014/main" id="{468494F3-BA46-ED0E-C039-85A246D3AE8D}"/>
              </a:ext>
            </a:extLst>
          </p:cNvPr>
          <p:cNvPicPr/>
          <p:nvPr/>
        </p:nvPicPr>
        <p:blipFill>
          <a:blip r:embed="rId3">
            <a:extLst>
              <a:ext uri="{28A0092B-C50C-407E-A947-70E740481C1C}">
                <a14:useLocalDpi xmlns:a14="http://schemas.microsoft.com/office/drawing/2010/main" val="0"/>
              </a:ext>
            </a:extLst>
          </a:blip>
          <a:stretch>
            <a:fillRect/>
          </a:stretch>
        </p:blipFill>
        <p:spPr>
          <a:xfrm>
            <a:off x="10926111" y="5802312"/>
            <a:ext cx="855377" cy="690563"/>
          </a:xfrm>
          <a:prstGeom prst="rect">
            <a:avLst/>
          </a:prstGeom>
        </p:spPr>
      </p:pic>
    </p:spTree>
    <p:extLst>
      <p:ext uri="{BB962C8B-B14F-4D97-AF65-F5344CB8AC3E}">
        <p14:creationId xmlns:p14="http://schemas.microsoft.com/office/powerpoint/2010/main" val="118082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89B3A53-6A4A-09A1-1233-E86D2A9ACAF8}"/>
              </a:ext>
            </a:extLst>
          </p:cNvPr>
          <p:cNvSpPr>
            <a:spLocks noGrp="1"/>
          </p:cNvSpPr>
          <p:nvPr>
            <p:ph type="sldNum" sz="quarter" idx="11"/>
          </p:nvPr>
        </p:nvSpPr>
        <p:spPr/>
        <p:txBody>
          <a:bodyPr/>
          <a:lstStyle/>
          <a:p>
            <a:fld id="{14719505-AD43-774F-936C-A3AE71DD4EEA}" type="slidenum">
              <a:rPr lang="en-GB" smtClean="0"/>
              <a:pPr/>
              <a:t>7</a:t>
            </a:fld>
            <a:endParaRPr lang="en-GB" dirty="0"/>
          </a:p>
        </p:txBody>
      </p:sp>
      <p:sp>
        <p:nvSpPr>
          <p:cNvPr id="3" name="Espaço Reservado para Texto 2">
            <a:extLst>
              <a:ext uri="{FF2B5EF4-FFF2-40B4-BE49-F238E27FC236}">
                <a16:creationId xmlns:a16="http://schemas.microsoft.com/office/drawing/2014/main" id="{62EB4E58-416E-258F-534B-D0E4EA0BF701}"/>
              </a:ext>
            </a:extLst>
          </p:cNvPr>
          <p:cNvSpPr>
            <a:spLocks noGrp="1"/>
          </p:cNvSpPr>
          <p:nvPr>
            <p:ph type="body" sz="quarter" idx="12"/>
          </p:nvPr>
        </p:nvSpPr>
        <p:spPr>
          <a:xfrm>
            <a:off x="515938" y="1433600"/>
            <a:ext cx="5081303" cy="4156075"/>
          </a:xfrm>
        </p:spPr>
        <p:txBody>
          <a:bodyPr>
            <a:normAutofit lnSpcReduction="10000"/>
          </a:bodyPr>
          <a:lstStyle/>
          <a:p>
            <a:r>
              <a:rPr lang="pt-BR" sz="1800" b="1" dirty="0"/>
              <a:t>Resultados Alcançados</a:t>
            </a:r>
          </a:p>
          <a:p>
            <a:endParaRPr lang="pt-BR" sz="1600" dirty="0"/>
          </a:p>
          <a:p>
            <a:pPr marL="285750" indent="-285750">
              <a:buFont typeface="Wingdings" panose="05000000000000000000" pitchFamily="2" charset="2"/>
              <a:buChar char="ü"/>
            </a:pPr>
            <a:r>
              <a:rPr lang="pt-BR" sz="1600" dirty="0"/>
              <a:t>Aplicamos uma rede de rádio privada utilizada em ambientes de missão crítica com a mesma disponibilidade de uma rede cabeada </a:t>
            </a:r>
          </a:p>
          <a:p>
            <a:pPr marL="285750" indent="-285750">
              <a:buFont typeface="Wingdings" panose="05000000000000000000" pitchFamily="2" charset="2"/>
              <a:buChar char="ü"/>
            </a:pPr>
            <a:endParaRPr lang="pt-BR" sz="1600" dirty="0"/>
          </a:p>
          <a:p>
            <a:pPr marL="285750" indent="-285750">
              <a:buFont typeface="Wingdings" panose="05000000000000000000" pitchFamily="2" charset="2"/>
              <a:buChar char="ü"/>
            </a:pPr>
            <a:r>
              <a:rPr lang="pt-BR" sz="1600" dirty="0"/>
              <a:t>Segurança: Atende todos critérios de cyber </a:t>
            </a:r>
            <a:r>
              <a:rPr lang="pt-BR" sz="1600" dirty="0" err="1"/>
              <a:t>security</a:t>
            </a:r>
            <a:r>
              <a:rPr lang="pt-BR" sz="1600" dirty="0"/>
              <a:t> (Validado por Furnas, todas as camadas)</a:t>
            </a:r>
          </a:p>
          <a:p>
            <a:pPr marL="285750" indent="-285750">
              <a:buFont typeface="Wingdings" panose="05000000000000000000" pitchFamily="2" charset="2"/>
              <a:buChar char="ü"/>
            </a:pPr>
            <a:endParaRPr lang="pt-BR" sz="1600" dirty="0"/>
          </a:p>
          <a:p>
            <a:pPr marL="285750" indent="-285750">
              <a:buFont typeface="Wingdings" panose="05000000000000000000" pitchFamily="2" charset="2"/>
              <a:buChar char="ü"/>
            </a:pPr>
            <a:r>
              <a:rPr lang="pt-BR" sz="1600" dirty="0"/>
              <a:t>Benefício: Custo mais baixo de implementação, manutenção e gerência do que utilização e lançamento de infraestrutura com fibra óptica, além da rapidez na implementação</a:t>
            </a:r>
          </a:p>
          <a:p>
            <a:pPr marL="285750" indent="-285750">
              <a:buFont typeface="Wingdings" panose="05000000000000000000" pitchFamily="2" charset="2"/>
              <a:buChar char="ü"/>
            </a:pPr>
            <a:endParaRPr lang="pt-BR" sz="1600" dirty="0"/>
          </a:p>
          <a:p>
            <a:pPr marL="285750" indent="-285750">
              <a:buFont typeface="Wingdings" panose="05000000000000000000" pitchFamily="2" charset="2"/>
              <a:buChar char="ü"/>
            </a:pPr>
            <a:r>
              <a:rPr lang="pt-BR" sz="1600" dirty="0"/>
              <a:t>Aplicação: Qualquer ativo que necessita comunicação dentro de uma subestação</a:t>
            </a:r>
            <a:endParaRPr lang="en-US" sz="1600" dirty="0"/>
          </a:p>
        </p:txBody>
      </p:sp>
      <p:sp>
        <p:nvSpPr>
          <p:cNvPr id="4" name="Título 3">
            <a:extLst>
              <a:ext uri="{FF2B5EF4-FFF2-40B4-BE49-F238E27FC236}">
                <a16:creationId xmlns:a16="http://schemas.microsoft.com/office/drawing/2014/main" id="{C4BAEFCB-9F05-7814-B063-F774C9D3979C}"/>
              </a:ext>
            </a:extLst>
          </p:cNvPr>
          <p:cNvSpPr>
            <a:spLocks noGrp="1"/>
          </p:cNvSpPr>
          <p:nvPr>
            <p:ph type="title"/>
          </p:nvPr>
        </p:nvSpPr>
        <p:spPr/>
        <p:txBody>
          <a:bodyPr/>
          <a:lstStyle/>
          <a:p>
            <a:r>
              <a:rPr lang="pt-BR" dirty="0"/>
              <a:t>Rede Wireless para Aplicações de Missão </a:t>
            </a:r>
            <a:r>
              <a:rPr lang="pt-BR" dirty="0" err="1"/>
              <a:t>Crística</a:t>
            </a:r>
            <a:endParaRPr lang="en-US" dirty="0"/>
          </a:p>
        </p:txBody>
      </p:sp>
      <p:pic>
        <p:nvPicPr>
          <p:cNvPr id="5" name="Picture 7">
            <a:extLst>
              <a:ext uri="{FF2B5EF4-FFF2-40B4-BE49-F238E27FC236}">
                <a16:creationId xmlns:a16="http://schemas.microsoft.com/office/drawing/2014/main" id="{26BF2957-430A-8B38-AF70-550F21904E51}"/>
              </a:ext>
            </a:extLst>
          </p:cNvPr>
          <p:cNvPicPr>
            <a:picLocks noChangeAspect="1"/>
          </p:cNvPicPr>
          <p:nvPr/>
        </p:nvPicPr>
        <p:blipFill>
          <a:blip r:embed="rId2"/>
          <a:stretch>
            <a:fillRect/>
          </a:stretch>
        </p:blipFill>
        <p:spPr>
          <a:xfrm>
            <a:off x="5597241" y="1813180"/>
            <a:ext cx="6419172" cy="3776495"/>
          </a:xfrm>
          <a:prstGeom prst="rect">
            <a:avLst/>
          </a:prstGeom>
        </p:spPr>
      </p:pic>
      <p:pic>
        <p:nvPicPr>
          <p:cNvPr id="6" name="Espaço Reservado para Conteúdo 6" descr="Logotipo&#10;&#10;Descrição gerada automaticamente">
            <a:extLst>
              <a:ext uri="{FF2B5EF4-FFF2-40B4-BE49-F238E27FC236}">
                <a16:creationId xmlns:a16="http://schemas.microsoft.com/office/drawing/2014/main" id="{F56E7D14-A7A7-7BF0-376C-CD357408ABBC}"/>
              </a:ext>
            </a:extLst>
          </p:cNvPr>
          <p:cNvPicPr/>
          <p:nvPr/>
        </p:nvPicPr>
        <p:blipFill>
          <a:blip r:embed="rId3">
            <a:extLst>
              <a:ext uri="{28A0092B-C50C-407E-A947-70E740481C1C}">
                <a14:useLocalDpi xmlns:a14="http://schemas.microsoft.com/office/drawing/2010/main" val="0"/>
              </a:ext>
            </a:extLst>
          </a:blip>
          <a:stretch>
            <a:fillRect/>
          </a:stretch>
        </p:blipFill>
        <p:spPr>
          <a:xfrm>
            <a:off x="10926111" y="5802312"/>
            <a:ext cx="855377" cy="690563"/>
          </a:xfrm>
          <a:prstGeom prst="rect">
            <a:avLst/>
          </a:prstGeom>
        </p:spPr>
      </p:pic>
    </p:spTree>
    <p:extLst>
      <p:ext uri="{BB962C8B-B14F-4D97-AF65-F5344CB8AC3E}">
        <p14:creationId xmlns:p14="http://schemas.microsoft.com/office/powerpoint/2010/main" val="1005124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35C21A5-E0DA-13C0-B95A-D6740ED8055E}"/>
              </a:ext>
            </a:extLst>
          </p:cNvPr>
          <p:cNvSpPr>
            <a:spLocks noGrp="1"/>
          </p:cNvSpPr>
          <p:nvPr>
            <p:ph type="sldNum" sz="quarter" idx="11"/>
          </p:nvPr>
        </p:nvSpPr>
        <p:spPr/>
        <p:txBody>
          <a:bodyPr/>
          <a:lstStyle/>
          <a:p>
            <a:fld id="{14719505-AD43-774F-936C-A3AE71DD4EEA}" type="slidenum">
              <a:rPr lang="en-GB" smtClean="0"/>
              <a:pPr/>
              <a:t>8</a:t>
            </a:fld>
            <a:endParaRPr lang="en-GB" dirty="0"/>
          </a:p>
        </p:txBody>
      </p:sp>
      <p:sp>
        <p:nvSpPr>
          <p:cNvPr id="4" name="Título 3">
            <a:extLst>
              <a:ext uri="{FF2B5EF4-FFF2-40B4-BE49-F238E27FC236}">
                <a16:creationId xmlns:a16="http://schemas.microsoft.com/office/drawing/2014/main" id="{40DA08A8-0BA1-F2A2-1D8A-8BD179F81AC2}"/>
              </a:ext>
            </a:extLst>
          </p:cNvPr>
          <p:cNvSpPr>
            <a:spLocks noGrp="1"/>
          </p:cNvSpPr>
          <p:nvPr>
            <p:ph type="title"/>
          </p:nvPr>
        </p:nvSpPr>
        <p:spPr/>
        <p:txBody>
          <a:bodyPr/>
          <a:lstStyle/>
          <a:p>
            <a:r>
              <a:rPr lang="en-US" dirty="0" err="1"/>
              <a:t>Monitoramento</a:t>
            </a:r>
            <a:r>
              <a:rPr lang="en-US" dirty="0"/>
              <a:t> de Transformadores</a:t>
            </a:r>
          </a:p>
        </p:txBody>
      </p:sp>
      <p:pic>
        <p:nvPicPr>
          <p:cNvPr id="5" name="Content Placeholder 8">
            <a:extLst>
              <a:ext uri="{FF2B5EF4-FFF2-40B4-BE49-F238E27FC236}">
                <a16:creationId xmlns:a16="http://schemas.microsoft.com/office/drawing/2014/main" id="{9B63C916-45A6-49F3-2B10-F1C6596A29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9155" y="1274431"/>
            <a:ext cx="6036931" cy="4527699"/>
          </a:xfrm>
          <a:prstGeom prst="rect">
            <a:avLst/>
          </a:prstGeom>
        </p:spPr>
      </p:pic>
      <p:pic>
        <p:nvPicPr>
          <p:cNvPr id="6" name="Content Placeholder 5">
            <a:extLst>
              <a:ext uri="{FF2B5EF4-FFF2-40B4-BE49-F238E27FC236}">
                <a16:creationId xmlns:a16="http://schemas.microsoft.com/office/drawing/2014/main" id="{A36312BF-265A-6CF9-6F5C-85E21A4C8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1372" y="1818547"/>
            <a:ext cx="4352925" cy="3264693"/>
          </a:xfrm>
          <a:prstGeom prst="rect">
            <a:avLst/>
          </a:prstGeom>
        </p:spPr>
      </p:pic>
      <p:pic>
        <p:nvPicPr>
          <p:cNvPr id="3" name="Espaço Reservado para Conteúdo 6" descr="Logotipo&#10;&#10;Descrição gerada automaticamente">
            <a:extLst>
              <a:ext uri="{FF2B5EF4-FFF2-40B4-BE49-F238E27FC236}">
                <a16:creationId xmlns:a16="http://schemas.microsoft.com/office/drawing/2014/main" id="{EEFD798D-C364-BAF6-A4AF-01A140518583}"/>
              </a:ext>
            </a:extLst>
          </p:cNvPr>
          <p:cNvPicPr/>
          <p:nvPr/>
        </p:nvPicPr>
        <p:blipFill>
          <a:blip r:embed="rId4">
            <a:extLst>
              <a:ext uri="{28A0092B-C50C-407E-A947-70E740481C1C}">
                <a14:useLocalDpi xmlns:a14="http://schemas.microsoft.com/office/drawing/2010/main" val="0"/>
              </a:ext>
            </a:extLst>
          </a:blip>
          <a:stretch>
            <a:fillRect/>
          </a:stretch>
        </p:blipFill>
        <p:spPr>
          <a:xfrm>
            <a:off x="10926111" y="5802312"/>
            <a:ext cx="855377" cy="690563"/>
          </a:xfrm>
          <a:prstGeom prst="rect">
            <a:avLst/>
          </a:prstGeom>
        </p:spPr>
      </p:pic>
    </p:spTree>
    <p:extLst>
      <p:ext uri="{BB962C8B-B14F-4D97-AF65-F5344CB8AC3E}">
        <p14:creationId xmlns:p14="http://schemas.microsoft.com/office/powerpoint/2010/main" val="964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35C21A5-E0DA-13C0-B95A-D6740ED8055E}"/>
              </a:ext>
            </a:extLst>
          </p:cNvPr>
          <p:cNvSpPr>
            <a:spLocks noGrp="1"/>
          </p:cNvSpPr>
          <p:nvPr>
            <p:ph type="sldNum" sz="quarter" idx="11"/>
          </p:nvPr>
        </p:nvSpPr>
        <p:spPr/>
        <p:txBody>
          <a:bodyPr/>
          <a:lstStyle/>
          <a:p>
            <a:fld id="{14719505-AD43-774F-936C-A3AE71DD4EEA}" type="slidenum">
              <a:rPr lang="en-GB" smtClean="0"/>
              <a:pPr/>
              <a:t>9</a:t>
            </a:fld>
            <a:endParaRPr lang="en-GB" dirty="0"/>
          </a:p>
        </p:txBody>
      </p:sp>
      <p:sp>
        <p:nvSpPr>
          <p:cNvPr id="4" name="Título 3">
            <a:extLst>
              <a:ext uri="{FF2B5EF4-FFF2-40B4-BE49-F238E27FC236}">
                <a16:creationId xmlns:a16="http://schemas.microsoft.com/office/drawing/2014/main" id="{40DA08A8-0BA1-F2A2-1D8A-8BD179F81AC2}"/>
              </a:ext>
            </a:extLst>
          </p:cNvPr>
          <p:cNvSpPr>
            <a:spLocks noGrp="1"/>
          </p:cNvSpPr>
          <p:nvPr>
            <p:ph type="title"/>
          </p:nvPr>
        </p:nvSpPr>
        <p:spPr/>
        <p:txBody>
          <a:bodyPr/>
          <a:lstStyle/>
          <a:p>
            <a:r>
              <a:rPr lang="pt-BR" dirty="0"/>
              <a:t>Área de Instalação – UTE Santa Cruz</a:t>
            </a:r>
            <a:endParaRPr lang="en-US" dirty="0"/>
          </a:p>
        </p:txBody>
      </p:sp>
      <p:pic>
        <p:nvPicPr>
          <p:cNvPr id="3" name="Picture 4">
            <a:extLst>
              <a:ext uri="{FF2B5EF4-FFF2-40B4-BE49-F238E27FC236}">
                <a16:creationId xmlns:a16="http://schemas.microsoft.com/office/drawing/2014/main" id="{A241F07C-11CE-1E28-073A-EC08A93B0872}"/>
              </a:ext>
            </a:extLst>
          </p:cNvPr>
          <p:cNvPicPr>
            <a:picLocks noChangeAspect="1"/>
          </p:cNvPicPr>
          <p:nvPr/>
        </p:nvPicPr>
        <p:blipFill>
          <a:blip r:embed="rId2"/>
          <a:stretch>
            <a:fillRect/>
          </a:stretch>
        </p:blipFill>
        <p:spPr>
          <a:xfrm>
            <a:off x="1704975" y="903082"/>
            <a:ext cx="8625840" cy="5286805"/>
          </a:xfrm>
          <a:prstGeom prst="rect">
            <a:avLst/>
          </a:prstGeom>
        </p:spPr>
      </p:pic>
      <p:pic>
        <p:nvPicPr>
          <p:cNvPr id="5" name="Espaço Reservado para Conteúdo 6" descr="Logotipo&#10;&#10;Descrição gerada automaticamente">
            <a:extLst>
              <a:ext uri="{FF2B5EF4-FFF2-40B4-BE49-F238E27FC236}">
                <a16:creationId xmlns:a16="http://schemas.microsoft.com/office/drawing/2014/main" id="{4A3E7075-ECF3-49A9-4053-62437AC2F363}"/>
              </a:ext>
            </a:extLst>
          </p:cNvPr>
          <p:cNvPicPr/>
          <p:nvPr/>
        </p:nvPicPr>
        <p:blipFill>
          <a:blip r:embed="rId3">
            <a:extLst>
              <a:ext uri="{28A0092B-C50C-407E-A947-70E740481C1C}">
                <a14:useLocalDpi xmlns:a14="http://schemas.microsoft.com/office/drawing/2010/main" val="0"/>
              </a:ext>
            </a:extLst>
          </a:blip>
          <a:stretch>
            <a:fillRect/>
          </a:stretch>
        </p:blipFill>
        <p:spPr>
          <a:xfrm>
            <a:off x="10926111" y="5802312"/>
            <a:ext cx="855377" cy="690563"/>
          </a:xfrm>
          <a:prstGeom prst="rect">
            <a:avLst/>
          </a:prstGeom>
        </p:spPr>
      </p:pic>
    </p:spTree>
    <p:extLst>
      <p:ext uri="{BB962C8B-B14F-4D97-AF65-F5344CB8AC3E}">
        <p14:creationId xmlns:p14="http://schemas.microsoft.com/office/powerpoint/2010/main" val="355027113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19d94c-8ea3-488c-91fa-17b5a52bd491">
      <Terms xmlns="http://schemas.microsoft.com/office/infopath/2007/PartnerControls"/>
    </lcf76f155ced4ddcb4097134ff3c332f>
    <TaxCatchAll xmlns="c2a58a26-6ec3-4634-a3f1-8dd141500c5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A12DCA1FBD113E48A7AC7902987D1510" ma:contentTypeVersion="14" ma:contentTypeDescription="Crie um novo documento." ma:contentTypeScope="" ma:versionID="86c8de8f293e914ecc62f045728d67ae">
  <xsd:schema xmlns:xsd="http://www.w3.org/2001/XMLSchema" xmlns:xs="http://www.w3.org/2001/XMLSchema" xmlns:p="http://schemas.microsoft.com/office/2006/metadata/properties" xmlns:ns2="9a19d94c-8ea3-488c-91fa-17b5a52bd491" xmlns:ns3="c2a58a26-6ec3-4634-a3f1-8dd141500c5b" targetNamespace="http://schemas.microsoft.com/office/2006/metadata/properties" ma:root="true" ma:fieldsID="7804dc5e5d3edfb1ae37d6cd29f19f32" ns2:_="" ns3:_="">
    <xsd:import namespace="9a19d94c-8ea3-488c-91fa-17b5a52bd491"/>
    <xsd:import namespace="c2a58a26-6ec3-4634-a3f1-8dd141500c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19d94c-8ea3-488c-91fa-17b5a52bd4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Marcações de imagem" ma:readOnly="false" ma:fieldId="{5cf76f15-5ced-4ddc-b409-7134ff3c332f}" ma:taxonomyMulti="true" ma:sspId="ec8d197b-efd4-4897-b251-83955c2c373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a58a26-6ec3-4634-a3f1-8dd141500c5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1148d0b-7daa-4c2a-b04a-21c90e8d2e8a}" ma:internalName="TaxCatchAll" ma:showField="CatchAllData" ma:web="c2a58a26-6ec3-4634-a3f1-8dd141500c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69DD07-9550-42B5-B622-3FF193C9183E}">
  <ds:schemaRef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529f0eba-47c5-4c9e-b25c-d8b4f8be0c20"/>
    <ds:schemaRef ds:uri="http://purl.org/dc/elements/1.1/"/>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977E1DBA-DB7E-4F54-B230-7B6C19F55725}"/>
</file>

<file path=customXml/itemProps3.xml><?xml version="1.0" encoding="utf-8"?>
<ds:datastoreItem xmlns:ds="http://schemas.openxmlformats.org/officeDocument/2006/customXml" ds:itemID="{E714D773-275A-4EE3-A19B-B74CCA2453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TotalTime>
  <Words>479</Words>
  <Application>Microsoft Office PowerPoint</Application>
  <PresentationFormat>Widescreen</PresentationFormat>
  <Paragraphs>74</Paragraphs>
  <Slides>13</Slides>
  <Notes>1</Notes>
  <HiddenSlides>0</HiddenSlides>
  <MMClips>1</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13</vt:i4>
      </vt:variant>
    </vt:vector>
  </HeadingPairs>
  <TitlesOfParts>
    <vt:vector size="21" baseType="lpstr">
      <vt:lpstr>Aptos</vt:lpstr>
      <vt:lpstr>Aptos Display</vt:lpstr>
      <vt:lpstr>Arial</vt:lpstr>
      <vt:lpstr>GE Inspira Sans</vt:lpstr>
      <vt:lpstr>Inter</vt:lpstr>
      <vt:lpstr>Trocchi</vt:lpstr>
      <vt:lpstr>Wingdings</vt:lpstr>
      <vt:lpstr>Tema do Office</vt:lpstr>
      <vt:lpstr>Apresentação do PowerPoint</vt:lpstr>
      <vt:lpstr>Monitoramento de Ativos Online GESTÃO DE ATIVOS CRÍTICOS</vt:lpstr>
      <vt:lpstr>Quais Ativos podem ser Monitorados</vt:lpstr>
      <vt:lpstr>Apresentação do PowerPoint</vt:lpstr>
      <vt:lpstr>Apresentação do PowerPoint</vt:lpstr>
      <vt:lpstr>Apresentação do PowerPoint</vt:lpstr>
      <vt:lpstr>Rede Wireless para Aplicações de Missão Crística</vt:lpstr>
      <vt:lpstr>Monitoramento de Transformadores</vt:lpstr>
      <vt:lpstr>Área de Instalação – UTE Santa Cruz</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Carla Feitoza Ferrari</dc:creator>
  <cp:lastModifiedBy>Fernandes, William (GE Vernova)</cp:lastModifiedBy>
  <cp:revision>3</cp:revision>
  <dcterms:created xsi:type="dcterms:W3CDTF">2025-01-29T18:43:30Z</dcterms:created>
  <dcterms:modified xsi:type="dcterms:W3CDTF">2025-02-05T18:26:51Z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0x010100A12DCA1FBD113E48A7AC7902987D1510</vt:lpwstr>
  </property>
  <property fmtid="{D5CDD505-2E9C-101B-9397-08002B2CF9AE}" pid="3" name="Order">
    <vt:lpwstr>542500.000000000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