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3" r:id="rId7"/>
    <p:sldId id="259" r:id="rId8"/>
    <p:sldId id="264" r:id="rId9"/>
    <p:sldId id="265" r:id="rId10"/>
    <p:sldId id="260" r:id="rId11"/>
    <p:sldId id="261" r:id="rId12"/>
    <p:sldId id="266" r:id="rId13"/>
    <p:sldId id="267" r:id="rId14"/>
    <p:sldId id="262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C90493-5BC8-DC3C-89C2-4269E624B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C95154-3CA3-0617-5777-D1EF4EE60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36A617-5456-9091-F5DF-C8CA6747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6EBDA1-096D-7BF4-F3FC-007FBDE5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F62A87-8EA1-6087-7192-4A404EBE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00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61C6E-4995-F019-17D8-1F7A56A4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D2B426-C638-F8F3-62E0-2D10D7AD0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0DE6D4-2931-69F5-C57A-0732ACD2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707072-1F5D-2C96-E436-6F182A40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81295C-31A0-97EE-2F4D-5A9FED4A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77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930568-EA61-4A36-482B-0E6AA86DC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DF926C-1FDE-197C-7F92-05F523D38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9CB643-E984-B015-C99C-BA35120A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03EAE4-5D1D-1EE4-5809-A6A82789F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8AE6EC-A7F8-032B-650C-FDA1C956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52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CBDBE-E3F8-9A07-6F52-57018D5C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791D62-F0B2-E769-627B-90CB4303D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BE506E-E1F8-B063-3FD4-D07BB202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13AF1F-539E-0402-4EF4-4A6863AB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B68E1D-523C-9B86-5412-186B9BAA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34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B738C-231E-7DD7-D9C0-62563A2AA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1CBAB4-FCD8-7535-C027-328139447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2C1A84-15FB-CBCE-B79B-933E518E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711009-5A92-81C2-14B0-B866431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EB3C69-9D88-AD7B-939A-9CC3B7EF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37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0247D-3794-CF62-1674-AB54D6C7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F18A73-B082-A4C6-D83E-5AE590D7A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E6AA05-C906-E79B-ECDC-2575B485E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D45406-DEC1-8183-11B8-04C08F7F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15930B-0800-0BBB-F502-80AAE17A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51CBDD-9052-7C98-F741-1A895ED7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26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B44E0-2BB5-EA16-DF39-337F9F41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B18BA3-9979-CC1A-9179-03F24D35A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6C56EC-A858-D13B-73A0-AFD0EF24F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CC3907-39B2-47FB-6611-68A02E196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6627302-10E1-5A21-5A11-431DE2B92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FE90BCE-8046-E3A2-37E3-A9ACDF152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30937C-B0D3-36DB-7504-B320DAD7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F157BDE-44C7-6AB5-1757-8B31DD87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75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23F82-1FF4-9A62-EB87-8F099210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17453BB-0BDF-E62B-192F-C4257C6A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6619D97-5F10-87F2-E8F6-63FC15BC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4C4EF1C-E716-28E3-4108-868B9A49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94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A520F3D-44E1-8407-7210-89A9D0C2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B99A27B-B632-F695-C25B-D3857FC5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E8981DD-8203-ED89-2B0E-27374F91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87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E48D4-5DDD-732F-93F6-972CDA16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A972D5-6112-6FEB-9AFE-F2175A21C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C79AD5-6838-6BA6-04AD-A0962477B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705653-DEF1-8DC5-17DF-C03BC5DF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A74593-58CD-4BDB-931A-8B83A575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122378-0137-98F6-ED0D-C3F42D5C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43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8FBB5-2ADB-851F-E7AA-40D1A19B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F76050-6046-A91D-21F2-074EDAD30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4BE830-8F28-6DED-3CB3-971206966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B61720-DA53-E148-878F-5B025CBD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034D2C-766B-1D81-07AE-BEA23376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BCE3C3-9189-EE3E-6093-7BAD375C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20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B24A517-44AC-11B5-0B2A-1281516A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328EB2-4E03-2A46-FB47-A16194C33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7C6DB0-A6CE-6E79-D878-7AFEC9056F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B48C4D-36CE-4E88-B573-7BA39ED5456C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4F714C-816F-2FAC-4067-625B0E02E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B21DB5-46FC-7AA5-DFED-B80F7A8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058CA3-CBC9-4A74-90E3-720850D63B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50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0FE4E674-2B7F-B98C-3B8C-F9ADE1313B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05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39179-A1F0-E585-8B41-3A66A522A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Logotipo&#10;&#10;Descrição gerada automaticamente">
            <a:extLst>
              <a:ext uri="{FF2B5EF4-FFF2-40B4-BE49-F238E27FC236}">
                <a16:creationId xmlns:a16="http://schemas.microsoft.com/office/drawing/2014/main" id="{55F289B3-9541-63EC-CDA4-49A7D8B50F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11" y="5802312"/>
            <a:ext cx="855377" cy="69056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5161C23-E6AD-56AC-EB72-15393E3B116F}"/>
              </a:ext>
            </a:extLst>
          </p:cNvPr>
          <p:cNvSpPr txBox="1"/>
          <p:nvPr/>
        </p:nvSpPr>
        <p:spPr>
          <a:xfrm>
            <a:off x="2922105" y="1697757"/>
            <a:ext cx="5388666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/>
              <a:t>OBRIGADA</a:t>
            </a:r>
          </a:p>
          <a:p>
            <a:pPr marL="0" indent="0" algn="ctr">
              <a:buNone/>
            </a:pPr>
            <a:r>
              <a:rPr lang="en-US" sz="2400" dirty="0"/>
              <a:t>GE VERNOVA</a:t>
            </a:r>
            <a:endParaRPr lang="pt-BR" sz="2400" dirty="0"/>
          </a:p>
          <a:p>
            <a:pPr algn="ctr"/>
            <a:endParaRPr lang="nb-NO" sz="2400" dirty="0"/>
          </a:p>
          <a:p>
            <a:pPr algn="ctr"/>
            <a:r>
              <a:rPr lang="nb-NO" sz="2400" dirty="0"/>
              <a:t>ANNELISE ANDERSON BITTENCOURT</a:t>
            </a:r>
          </a:p>
          <a:p>
            <a:pPr algn="ctr"/>
            <a:r>
              <a:rPr lang="nb-NO" sz="2400" dirty="0"/>
              <a:t>annelise.bittencourt@ge.com</a:t>
            </a:r>
          </a:p>
          <a:p>
            <a:pPr algn="ctr"/>
            <a:r>
              <a:rPr lang="nb-NO" sz="2400" dirty="0"/>
              <a:t>(48) 98843-6348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1100" dirty="0">
              <a:solidFill>
                <a:srgbClr val="005E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1100" dirty="0">
              <a:solidFill>
                <a:srgbClr val="005E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1100" dirty="0">
              <a:solidFill>
                <a:srgbClr val="005E6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501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4741A-A1C3-F8E2-FA55-2337DBCE5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Logotipo, nome da empresa&#10;&#10;Descrição gerada automaticamente">
            <a:extLst>
              <a:ext uri="{FF2B5EF4-FFF2-40B4-BE49-F238E27FC236}">
                <a16:creationId xmlns:a16="http://schemas.microsoft.com/office/drawing/2014/main" id="{665A4E0D-9059-5CB6-77F2-9F0EE7D629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78" y="-26988"/>
            <a:ext cx="12239978" cy="6884988"/>
          </a:xfrm>
        </p:spPr>
      </p:pic>
    </p:spTree>
    <p:extLst>
      <p:ext uri="{BB962C8B-B14F-4D97-AF65-F5344CB8AC3E}">
        <p14:creationId xmlns:p14="http://schemas.microsoft.com/office/powerpoint/2010/main" val="46842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9E358-006A-9F81-7771-50C31AB8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64" y="88818"/>
            <a:ext cx="11132132" cy="1325563"/>
          </a:xfrm>
        </p:spPr>
        <p:txBody>
          <a:bodyPr>
            <a:normAutofit/>
          </a:bodyPr>
          <a:lstStyle/>
          <a:p>
            <a:r>
              <a:rPr lang="pt-BR" sz="2800" dirty="0"/>
              <a:t>DIGITALIZAÇÃO DO SISTEMA ELÉTRICO – SUBESTAÇÕES DIGITAIS</a:t>
            </a:r>
          </a:p>
        </p:txBody>
      </p:sp>
      <p:pic>
        <p:nvPicPr>
          <p:cNvPr id="7" name="Espaço Reservado para Conteúdo 6" descr="Logotipo&#10;&#10;Descrição gerada automaticamente">
            <a:extLst>
              <a:ext uri="{FF2B5EF4-FFF2-40B4-BE49-F238E27FC236}">
                <a16:creationId xmlns:a16="http://schemas.microsoft.com/office/drawing/2014/main" id="{267297BD-1B2C-2BE9-3CE5-DAACC743EE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11" y="5802312"/>
            <a:ext cx="855377" cy="69056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06F7CCA-F172-9325-9193-2583A2B5D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82" y="1977888"/>
            <a:ext cx="9859205" cy="476522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597DF4F-F54D-2FA5-AF85-CDDB4855DA52}"/>
              </a:ext>
            </a:extLst>
          </p:cNvPr>
          <p:cNvSpPr txBox="1"/>
          <p:nvPr/>
        </p:nvSpPr>
        <p:spPr>
          <a:xfrm>
            <a:off x="3088585" y="1401345"/>
            <a:ext cx="5300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EVOLUÇÃO DA DIGITALIZAÇÃO DAS SUBESTAÇÕES</a:t>
            </a:r>
          </a:p>
        </p:txBody>
      </p:sp>
    </p:spTree>
    <p:extLst>
      <p:ext uri="{BB962C8B-B14F-4D97-AF65-F5344CB8AC3E}">
        <p14:creationId xmlns:p14="http://schemas.microsoft.com/office/powerpoint/2010/main" val="288920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9E358-006A-9F81-7771-50C31AB8B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64" y="88818"/>
            <a:ext cx="11132132" cy="1325563"/>
          </a:xfrm>
        </p:spPr>
        <p:txBody>
          <a:bodyPr>
            <a:normAutofit/>
          </a:bodyPr>
          <a:lstStyle/>
          <a:p>
            <a:r>
              <a:rPr lang="pt-BR" sz="2800" dirty="0"/>
              <a:t>DIGITALIZAÇÃO DO SISTEMA ELÉTRICO – SUBESTAÇÕES DIGITAIS</a:t>
            </a:r>
          </a:p>
        </p:txBody>
      </p:sp>
      <p:pic>
        <p:nvPicPr>
          <p:cNvPr id="7" name="Espaço Reservado para Conteúdo 6" descr="Logotipo&#10;&#10;Descrição gerada automaticamente">
            <a:extLst>
              <a:ext uri="{FF2B5EF4-FFF2-40B4-BE49-F238E27FC236}">
                <a16:creationId xmlns:a16="http://schemas.microsoft.com/office/drawing/2014/main" id="{267297BD-1B2C-2BE9-3CE5-DAACC743EE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11" y="5802312"/>
            <a:ext cx="855377" cy="69056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597DF4F-F54D-2FA5-AF85-CDDB4855DA52}"/>
              </a:ext>
            </a:extLst>
          </p:cNvPr>
          <p:cNvSpPr txBox="1"/>
          <p:nvPr/>
        </p:nvSpPr>
        <p:spPr>
          <a:xfrm>
            <a:off x="3088585" y="1401345"/>
            <a:ext cx="5300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EVOLUÇÃO DA DIGITALIZAÇÃO DAS SUBESTAÇÕES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B2F1EB2-1B82-AC97-49FC-13BD72DB9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34" y="1882896"/>
            <a:ext cx="9491870" cy="46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9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C97E1-907E-EF7F-09A2-BEC51089B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DF1C9A9-91F5-24C7-F576-719B443B6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4518"/>
            <a:ext cx="10515600" cy="544244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dirty="0">
                <a:latin typeface="+mj-lt"/>
                <a:ea typeface="+mj-ea"/>
                <a:cs typeface="+mj-cs"/>
              </a:rPr>
              <a:t>Subestação Digital – Benefícios/Vantagens</a:t>
            </a:r>
          </a:p>
          <a:p>
            <a:pPr marL="0" indent="0">
              <a:buNone/>
            </a:pPr>
            <a:endParaRPr lang="pt-BR" sz="2900" dirty="0"/>
          </a:p>
          <a:p>
            <a:endParaRPr lang="pt-BR" dirty="0"/>
          </a:p>
        </p:txBody>
      </p:sp>
      <p:pic>
        <p:nvPicPr>
          <p:cNvPr id="7" name="Espaço Reservado para Conteúdo 6" descr="Logotipo&#10;&#10;Descrição gerada automaticamente">
            <a:extLst>
              <a:ext uri="{FF2B5EF4-FFF2-40B4-BE49-F238E27FC236}">
                <a16:creationId xmlns:a16="http://schemas.microsoft.com/office/drawing/2014/main" id="{C9EA136C-5EE6-1E09-EE18-BEF0174058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11" y="5802312"/>
            <a:ext cx="855377" cy="690563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69D26DA4-22A2-FA8F-B26C-A1D8247C7928}"/>
              </a:ext>
            </a:extLst>
          </p:cNvPr>
          <p:cNvSpPr txBox="1"/>
          <p:nvPr/>
        </p:nvSpPr>
        <p:spPr>
          <a:xfrm>
            <a:off x="965752" y="1678106"/>
            <a:ext cx="2656776" cy="41242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spcAft>
                <a:spcPts val="600"/>
              </a:spcAft>
              <a:buClr>
                <a:schemeClr val="tx2"/>
              </a:buClr>
              <a:defRPr/>
            </a:pPr>
            <a:r>
              <a:rPr lang="es-CO" sz="1600" b="1" dirty="0">
                <a:solidFill>
                  <a:srgbClr val="212121"/>
                </a:solidFill>
                <a:latin typeface="Inter" panose="02000503000000020004" pitchFamily="2" charset="0"/>
              </a:rPr>
              <a:t>REDUÇÕES: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Fundações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Espaço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Trincheiras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kms de cobre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Conexão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Pranchas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Estandes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Execução / Construção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Engenharia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Montagem / Teste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Manutenção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Tempo de execução</a:t>
            </a:r>
            <a:endParaRPr lang="es-CO" sz="1600" dirty="0">
              <a:solidFill>
                <a:srgbClr val="212121"/>
              </a:solidFill>
              <a:latin typeface="Inter" panose="02000503000000020004" pitchFamily="2" charset="0"/>
            </a:endParaRPr>
          </a:p>
        </p:txBody>
      </p:sp>
      <p:sp>
        <p:nvSpPr>
          <p:cNvPr id="5" name="TextBox 26">
            <a:extLst>
              <a:ext uri="{FF2B5EF4-FFF2-40B4-BE49-F238E27FC236}">
                <a16:creationId xmlns:a16="http://schemas.microsoft.com/office/drawing/2014/main" id="{EE2E52D7-182B-009F-C002-31A2F32F852F}"/>
              </a:ext>
            </a:extLst>
          </p:cNvPr>
          <p:cNvSpPr txBox="1"/>
          <p:nvPr/>
        </p:nvSpPr>
        <p:spPr>
          <a:xfrm>
            <a:off x="4046634" y="1678106"/>
            <a:ext cx="3618512" cy="3970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spcAft>
                <a:spcPts val="600"/>
              </a:spcAft>
              <a:buClr>
                <a:schemeClr val="tx2"/>
              </a:buClr>
              <a:defRPr/>
            </a:pPr>
            <a:r>
              <a:rPr lang="es-CO" sz="1600" b="1" dirty="0">
                <a:solidFill>
                  <a:srgbClr val="212121"/>
                </a:solidFill>
                <a:latin typeface="Inter" panose="02000503000000020004" pitchFamily="2" charset="0"/>
              </a:rPr>
              <a:t>MELHORIAS: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Segurança elétrica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Resiliência EMC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212121"/>
                </a:solidFill>
                <a:latin typeface="Inter" panose="02000503000000020004" pitchFamily="2" charset="0"/>
              </a:rPr>
              <a:t>Disponibilidade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212121"/>
                </a:solidFill>
                <a:latin typeface="Inter" panose="02000503000000020004" pitchFamily="2" charset="0"/>
              </a:rPr>
              <a:t>Interoperabilidade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212121"/>
                </a:solidFill>
                <a:latin typeface="Inter" panose="02000503000000020004" pitchFamily="2" charset="0"/>
              </a:rPr>
              <a:t>Flexibilidade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212121"/>
                </a:solidFill>
                <a:latin typeface="Inter" panose="02000503000000020004" pitchFamily="2" charset="0"/>
              </a:rPr>
              <a:t>Monitoramento remoto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b="1" dirty="0">
                <a:solidFill>
                  <a:srgbClr val="212121"/>
                </a:solidFill>
                <a:latin typeface="Inter" panose="02000503000000020004" pitchFamily="2" charset="0"/>
              </a:rPr>
              <a:t>Manutenção Pred / Prev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Segurança LPIT (</a:t>
            </a:r>
            <a:r>
              <a:rPr lang="pt-BR" sz="1600" dirty="0" err="1">
                <a:solidFill>
                  <a:srgbClr val="212121"/>
                </a:solidFill>
                <a:latin typeface="Inter" panose="02000503000000020004" pitchFamily="2" charset="0"/>
              </a:rPr>
              <a:t>Low</a:t>
            </a: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 </a:t>
            </a:r>
            <a:r>
              <a:rPr lang="pt-BR" sz="1600" dirty="0" err="1">
                <a:solidFill>
                  <a:srgbClr val="212121"/>
                </a:solidFill>
                <a:latin typeface="Inter" panose="02000503000000020004" pitchFamily="2" charset="0"/>
              </a:rPr>
              <a:t>power</a:t>
            </a: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 </a:t>
            </a:r>
            <a:r>
              <a:rPr lang="pt-BR" sz="1600" dirty="0" err="1">
                <a:solidFill>
                  <a:srgbClr val="212121"/>
                </a:solidFill>
                <a:latin typeface="Inter" panose="02000503000000020004" pitchFamily="2" charset="0"/>
              </a:rPr>
              <a:t>instrument</a:t>
            </a: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 </a:t>
            </a:r>
            <a:r>
              <a:rPr lang="pt-BR" sz="1600" dirty="0" err="1">
                <a:solidFill>
                  <a:srgbClr val="212121"/>
                </a:solidFill>
                <a:latin typeface="Inter" panose="02000503000000020004" pitchFamily="2" charset="0"/>
              </a:rPr>
              <a:t>transformer</a:t>
            </a: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) - sem explosão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Alta precisão LPIT</a:t>
            </a:r>
          </a:p>
          <a:p>
            <a:pPr marL="171450" lvl="1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LPIT Leves</a:t>
            </a:r>
            <a:endParaRPr lang="es-CO" sz="1600" dirty="0">
              <a:solidFill>
                <a:srgbClr val="212121"/>
              </a:solidFill>
              <a:latin typeface="Inter" panose="02000503000000020004" pitchFamily="2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BBDC0D5-D824-024F-0FA3-1B78E8A8A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054" y="1179679"/>
            <a:ext cx="3842838" cy="4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8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C97E1-907E-EF7F-09A2-BEC51089B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DF1C9A9-91F5-24C7-F576-719B443B6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4518"/>
            <a:ext cx="10515600" cy="544244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dirty="0">
                <a:latin typeface="+mj-lt"/>
                <a:ea typeface="+mj-ea"/>
                <a:cs typeface="+mj-cs"/>
              </a:rPr>
              <a:t>Subestação Digital – Benefícios/Vantagens</a:t>
            </a:r>
          </a:p>
          <a:p>
            <a:pPr marL="0" indent="0">
              <a:buNone/>
            </a:pPr>
            <a:endParaRPr lang="pt-BR" sz="2900" dirty="0"/>
          </a:p>
          <a:p>
            <a:endParaRPr lang="pt-BR" dirty="0"/>
          </a:p>
        </p:txBody>
      </p:sp>
      <p:pic>
        <p:nvPicPr>
          <p:cNvPr id="7" name="Espaço Reservado para Conteúdo 6" descr="Logotipo&#10;&#10;Descrição gerada automaticamente">
            <a:extLst>
              <a:ext uri="{FF2B5EF4-FFF2-40B4-BE49-F238E27FC236}">
                <a16:creationId xmlns:a16="http://schemas.microsoft.com/office/drawing/2014/main" id="{C9EA136C-5EE6-1E09-EE18-BEF0174058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11" y="5802312"/>
            <a:ext cx="855377" cy="69056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B87BCE6-AB09-2B3F-4F40-148F645BD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39" y="1418403"/>
            <a:ext cx="6209234" cy="292448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A8704C0-3650-BD84-6B3C-DB9CB2ED11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05" b="7242"/>
          <a:stretch/>
        </p:blipFill>
        <p:spPr>
          <a:xfrm>
            <a:off x="5033548" y="3216510"/>
            <a:ext cx="6853759" cy="226989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50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C97E1-907E-EF7F-09A2-BEC51089B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DF1C9A9-91F5-24C7-F576-719B443B6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6" y="365125"/>
            <a:ext cx="10515600" cy="544244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dirty="0">
                <a:latin typeface="+mj-lt"/>
                <a:ea typeface="+mj-ea"/>
                <a:cs typeface="+mj-cs"/>
              </a:rPr>
              <a:t>Subestação Digital – Benefícios/Vantagens</a:t>
            </a:r>
          </a:p>
          <a:p>
            <a:pPr marL="0" indent="0">
              <a:buNone/>
            </a:pPr>
            <a:endParaRPr lang="pt-BR" sz="2900" dirty="0"/>
          </a:p>
          <a:p>
            <a:endParaRPr lang="pt-BR" dirty="0"/>
          </a:p>
        </p:txBody>
      </p:sp>
      <p:pic>
        <p:nvPicPr>
          <p:cNvPr id="7" name="Espaço Reservado para Conteúdo 6" descr="Logotipo&#10;&#10;Descrição gerada automaticamente">
            <a:extLst>
              <a:ext uri="{FF2B5EF4-FFF2-40B4-BE49-F238E27FC236}">
                <a16:creationId xmlns:a16="http://schemas.microsoft.com/office/drawing/2014/main" id="{C9EA136C-5EE6-1E09-EE18-BEF0174058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11" y="5802312"/>
            <a:ext cx="855377" cy="69056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1B5C7DD-2FBD-CB60-5A67-00F3B9477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6" y="938906"/>
            <a:ext cx="10426146" cy="573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5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70327-20F7-2F68-37E4-196A83308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7552DBA-D337-E4FD-91B3-A9F79698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4518"/>
            <a:ext cx="10515600" cy="5442445"/>
          </a:xfrm>
        </p:spPr>
        <p:txBody>
          <a:bodyPr/>
          <a:lstStyle/>
          <a:p>
            <a:r>
              <a:rPr lang="pt-BR" dirty="0"/>
              <a:t>Projeto Convencional versus Projeto de Barramento de Processo/Barramento de Estação IEC 61850</a:t>
            </a:r>
          </a:p>
        </p:txBody>
      </p:sp>
      <p:pic>
        <p:nvPicPr>
          <p:cNvPr id="7" name="Espaço Reservado para Conteúdo 6" descr="Logotipo&#10;&#10;Descrição gerada automaticamente">
            <a:extLst>
              <a:ext uri="{FF2B5EF4-FFF2-40B4-BE49-F238E27FC236}">
                <a16:creationId xmlns:a16="http://schemas.microsoft.com/office/drawing/2014/main" id="{9EEF825C-3230-ACF2-1072-0C536F3AEF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11" y="5802312"/>
            <a:ext cx="855377" cy="690563"/>
          </a:xfrm>
          <a:prstGeom prst="rect">
            <a:avLst/>
          </a:prstGeom>
        </p:spPr>
      </p:pic>
      <p:sp>
        <p:nvSpPr>
          <p:cNvPr id="2" name="TextBox 23">
            <a:extLst>
              <a:ext uri="{FF2B5EF4-FFF2-40B4-BE49-F238E27FC236}">
                <a16:creationId xmlns:a16="http://schemas.microsoft.com/office/drawing/2014/main" id="{76F6ACB7-7F5F-1F88-67C9-E340DC7369B0}"/>
              </a:ext>
            </a:extLst>
          </p:cNvPr>
          <p:cNvSpPr txBox="1"/>
          <p:nvPr/>
        </p:nvSpPr>
        <p:spPr>
          <a:xfrm>
            <a:off x="1231010" y="1950386"/>
            <a:ext cx="5391764" cy="3450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pt-BR" sz="1600" b="1" u="sng" dirty="0">
                <a:solidFill>
                  <a:srgbClr val="212121"/>
                </a:solidFill>
                <a:latin typeface="Inter" panose="02000503000000020004" pitchFamily="2" charset="0"/>
              </a:rPr>
              <a:t>5 MAIORES ECONOMIAS (SPCS):</a:t>
            </a:r>
          </a:p>
          <a:p>
            <a:pPr marL="0" lvl="1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#1 - Custo do Painel de Relé: 50% Menos</a:t>
            </a:r>
          </a:p>
          <a:p>
            <a:pPr marL="0" lvl="1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#2 - Terminações e Cabos: 62% Menos</a:t>
            </a:r>
          </a:p>
          <a:p>
            <a:pPr marL="0" lvl="1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#3 - Gerenciamento de Projeto: 49% Menos</a:t>
            </a:r>
          </a:p>
          <a:p>
            <a:pPr marL="0" lvl="1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#4 - Instalação, Teste, Comissionamento: 39% Menos</a:t>
            </a:r>
          </a:p>
          <a:p>
            <a:pPr marL="0" lvl="1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pt-BR" sz="1600" dirty="0">
                <a:solidFill>
                  <a:srgbClr val="212121"/>
                </a:solidFill>
                <a:latin typeface="Inter" panose="02000503000000020004" pitchFamily="2" charset="0"/>
              </a:rPr>
              <a:t>#5 - Projeto e Engenharia: 35% Menos</a:t>
            </a:r>
          </a:p>
          <a:p>
            <a:pPr marL="0" lvl="1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defRPr/>
            </a:pPr>
            <a:endParaRPr lang="pt-BR" sz="1600" dirty="0">
              <a:solidFill>
                <a:srgbClr val="212121"/>
              </a:solidFill>
              <a:latin typeface="Inter" panose="02000503000000020004" pitchFamily="2" charset="0"/>
            </a:endParaRPr>
          </a:p>
          <a:p>
            <a:pPr marL="0" lvl="1">
              <a:lnSpc>
                <a:spcPct val="150000"/>
              </a:lnSpc>
              <a:spcAft>
                <a:spcPts val="600"/>
              </a:spcAft>
              <a:buClr>
                <a:schemeClr val="tx2"/>
              </a:buClr>
              <a:defRPr/>
            </a:pPr>
            <a:r>
              <a:rPr lang="pt-BR" sz="1600" b="1" u="sng" dirty="0">
                <a:solidFill>
                  <a:srgbClr val="212121"/>
                </a:solidFill>
                <a:latin typeface="Inter" panose="02000503000000020004" pitchFamily="2" charset="0"/>
              </a:rPr>
              <a:t>Economia Total Geral do Projeto de 34%</a:t>
            </a:r>
          </a:p>
        </p:txBody>
      </p:sp>
    </p:spTree>
    <p:extLst>
      <p:ext uri="{BB962C8B-B14F-4D97-AF65-F5344CB8AC3E}">
        <p14:creationId xmlns:p14="http://schemas.microsoft.com/office/powerpoint/2010/main" val="419297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39179-A1F0-E585-8B41-3A66A522A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7DEA5AF-F8E9-59EC-9941-14C936165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4518"/>
            <a:ext cx="10515600" cy="544244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4400" b="1" dirty="0"/>
              <a:t>SUBESTAÇÕES DIGITAIS - EXPERIÊNCIAS 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EMPRESA		PAÍS		SE		Nível de Tensão		Situação</a:t>
            </a:r>
          </a:p>
          <a:p>
            <a:r>
              <a:rPr lang="pt-BR" dirty="0"/>
              <a:t>GE VERNOVA 	PER		</a:t>
            </a:r>
            <a:r>
              <a:rPr lang="pt-BR" dirty="0" err="1"/>
              <a:t>Manchay</a:t>
            </a:r>
            <a:r>
              <a:rPr lang="pt-BR" dirty="0"/>
              <a:t>		220/60 kV 			DSS in </a:t>
            </a:r>
            <a:r>
              <a:rPr lang="pt-BR" dirty="0" err="1"/>
              <a:t>Operation</a:t>
            </a:r>
            <a:endParaRPr lang="pt-BR" dirty="0"/>
          </a:p>
          <a:p>
            <a:r>
              <a:rPr lang="pt-BR" dirty="0"/>
              <a:t>GE VERNOVA 	PER		San Miguel		220/60 KV 			DSS in </a:t>
            </a:r>
            <a:r>
              <a:rPr lang="pt-BR" dirty="0" err="1"/>
              <a:t>Operation</a:t>
            </a:r>
            <a:endParaRPr lang="pt-BR" dirty="0"/>
          </a:p>
          <a:p>
            <a:r>
              <a:rPr lang="pt-BR" dirty="0"/>
              <a:t>GE VERNOVA 	BRA		Lorena		500/230 kV 		DSS in </a:t>
            </a:r>
            <a:r>
              <a:rPr lang="pt-BR" dirty="0" err="1"/>
              <a:t>Operation</a:t>
            </a:r>
            <a:endParaRPr lang="pt-BR" dirty="0"/>
          </a:p>
          <a:p>
            <a:r>
              <a:rPr lang="pt-BR" dirty="0"/>
              <a:t>GE VERNOVA 	BRA		Sarandi		500/230 kV 		DSS in </a:t>
            </a:r>
            <a:r>
              <a:rPr lang="pt-BR" dirty="0" err="1"/>
              <a:t>Operation</a:t>
            </a:r>
            <a:endParaRPr lang="pt-BR" dirty="0"/>
          </a:p>
          <a:p>
            <a:r>
              <a:rPr lang="pt-BR" dirty="0"/>
              <a:t>GE VERNOVA 	BRA		Rio Claro II		230/138 kV 		DSS in </a:t>
            </a:r>
            <a:r>
              <a:rPr lang="pt-BR" dirty="0" err="1"/>
              <a:t>Operation</a:t>
            </a:r>
            <a:endParaRPr lang="pt-BR" dirty="0"/>
          </a:p>
          <a:p>
            <a:r>
              <a:rPr lang="pt-BR" dirty="0"/>
              <a:t>GE VERNOVA 	BRA		Castanhal 		230/138 kV 		DSS in </a:t>
            </a:r>
            <a:r>
              <a:rPr lang="pt-BR" dirty="0" err="1"/>
              <a:t>Operation</a:t>
            </a:r>
            <a:endParaRPr lang="pt-BR" dirty="0"/>
          </a:p>
          <a:p>
            <a:r>
              <a:rPr lang="pt-BR" dirty="0"/>
              <a:t>GE VERNOVA 	MEX		Altamira II 		440 kV	 		DSS in </a:t>
            </a:r>
            <a:r>
              <a:rPr lang="pt-BR" dirty="0" err="1"/>
              <a:t>Operation</a:t>
            </a:r>
            <a:r>
              <a:rPr lang="pt-BR" dirty="0"/>
              <a:t> </a:t>
            </a:r>
          </a:p>
          <a:p>
            <a:r>
              <a:rPr lang="pt-BR" dirty="0"/>
              <a:t>GE VERNOVA 	COL		Portugal 		115/11.4 kV 		DSS in </a:t>
            </a:r>
            <a:r>
              <a:rPr lang="pt-BR" dirty="0" err="1"/>
              <a:t>Operation</a:t>
            </a:r>
            <a:endParaRPr lang="pt-BR" dirty="0"/>
          </a:p>
          <a:p>
            <a:r>
              <a:rPr lang="pt-BR" dirty="0"/>
              <a:t>GE VERNOVA 	COL		Terminal 		115/11.4 kV 		DSS in </a:t>
            </a:r>
            <a:r>
              <a:rPr lang="pt-BR" dirty="0" err="1"/>
              <a:t>Operation</a:t>
            </a:r>
            <a:endParaRPr lang="pt-BR" dirty="0"/>
          </a:p>
          <a:p>
            <a:r>
              <a:rPr lang="pt-BR" dirty="0"/>
              <a:t>GE VERNOVA 	COL		</a:t>
            </a:r>
            <a:r>
              <a:rPr lang="pt-BR" dirty="0" err="1"/>
              <a:t>Barzalosa</a:t>
            </a:r>
            <a:r>
              <a:rPr lang="pt-BR" dirty="0"/>
              <a:t> 		115/11.4 kV 		DSS in </a:t>
            </a:r>
            <a:r>
              <a:rPr lang="pt-BR" dirty="0" err="1"/>
              <a:t>Operation</a:t>
            </a:r>
            <a:endParaRPr lang="pt-BR" dirty="0"/>
          </a:p>
          <a:p>
            <a:r>
              <a:rPr lang="pt-BR" dirty="0"/>
              <a:t>GE VERNOVA 	COL		</a:t>
            </a:r>
            <a:r>
              <a:rPr lang="pt-BR" dirty="0" err="1"/>
              <a:t>Calle</a:t>
            </a:r>
            <a:r>
              <a:rPr lang="pt-BR" dirty="0"/>
              <a:t> Primeira 	115/11.4 kV 		DSS in </a:t>
            </a:r>
            <a:r>
              <a:rPr lang="pt-BR" dirty="0" err="1"/>
              <a:t>Operation</a:t>
            </a:r>
            <a:endParaRPr lang="pt-BR" dirty="0"/>
          </a:p>
          <a:p>
            <a:r>
              <a:rPr lang="pt-BR" dirty="0"/>
              <a:t>GE VERNOVA 	COL		Rio		115/11.4 kV 		DSS in </a:t>
            </a:r>
            <a:r>
              <a:rPr lang="pt-BR" dirty="0" err="1"/>
              <a:t>Operation</a:t>
            </a:r>
            <a:endParaRPr lang="pt-BR" dirty="0"/>
          </a:p>
          <a:p>
            <a:r>
              <a:rPr lang="pt-BR" dirty="0"/>
              <a:t>GE VERNOVA 	COL		</a:t>
            </a:r>
            <a:r>
              <a:rPr lang="pt-BR" dirty="0" err="1"/>
              <a:t>Occidente</a:t>
            </a:r>
            <a:r>
              <a:rPr lang="pt-BR" dirty="0"/>
              <a:t> 		115/34,5/11.4 </a:t>
            </a:r>
            <a:r>
              <a:rPr lang="pt-BR" dirty="0" err="1"/>
              <a:t>Kv</a:t>
            </a:r>
            <a:r>
              <a:rPr lang="pt-BR" dirty="0"/>
              <a:t> 		DSS in </a:t>
            </a:r>
            <a:r>
              <a:rPr lang="pt-BR" dirty="0" err="1"/>
              <a:t>Operation</a:t>
            </a:r>
            <a:endParaRPr lang="pt-BR" dirty="0"/>
          </a:p>
          <a:p>
            <a:r>
              <a:rPr lang="pt-BR" dirty="0"/>
              <a:t>GE VERNOVA 	BRA		SE SUL 		345-88-13,8KV                 	SAT </a:t>
            </a:r>
            <a:r>
              <a:rPr lang="pt-BR" dirty="0" err="1"/>
              <a:t>process</a:t>
            </a:r>
            <a:endParaRPr lang="pt-BR" dirty="0"/>
          </a:p>
          <a:p>
            <a:r>
              <a:rPr lang="pt-BR" dirty="0"/>
              <a:t>GE VERNOVA 	BRA 		Teresina II  		500/230 kV                  		</a:t>
            </a:r>
            <a:r>
              <a:rPr lang="pt-BR" dirty="0" err="1"/>
              <a:t>Workstatement</a:t>
            </a:r>
            <a:endParaRPr lang="pt-BR" dirty="0"/>
          </a:p>
          <a:p>
            <a:endParaRPr lang="pt-BR" dirty="0"/>
          </a:p>
        </p:txBody>
      </p:sp>
      <p:pic>
        <p:nvPicPr>
          <p:cNvPr id="7" name="Espaço Reservado para Conteúdo 6" descr="Logotipo&#10;&#10;Descrição gerada automaticamente">
            <a:extLst>
              <a:ext uri="{FF2B5EF4-FFF2-40B4-BE49-F238E27FC236}">
                <a16:creationId xmlns:a16="http://schemas.microsoft.com/office/drawing/2014/main" id="{55F289B3-9541-63EC-CDA4-49A7D8B50F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11" y="5802312"/>
            <a:ext cx="855377" cy="69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5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39179-A1F0-E585-8B41-3A66A522A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7DEA5AF-F8E9-59EC-9941-14C936165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7777"/>
            <a:ext cx="10515600" cy="5442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/>
              <a:t>AS BARREIRAS PARA MAIOR UTILIZAÇÃO DA TECNOLOGIA NO SIN</a:t>
            </a:r>
          </a:p>
          <a:p>
            <a:endParaRPr lang="pt-BR" b="1" dirty="0"/>
          </a:p>
          <a:p>
            <a:endParaRPr lang="pt-BR" dirty="0"/>
          </a:p>
        </p:txBody>
      </p:sp>
      <p:pic>
        <p:nvPicPr>
          <p:cNvPr id="7" name="Espaço Reservado para Conteúdo 6" descr="Logotipo&#10;&#10;Descrição gerada automaticamente">
            <a:extLst>
              <a:ext uri="{FF2B5EF4-FFF2-40B4-BE49-F238E27FC236}">
                <a16:creationId xmlns:a16="http://schemas.microsoft.com/office/drawing/2014/main" id="{55F289B3-9541-63EC-CDA4-49A7D8B50F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111" y="5802312"/>
            <a:ext cx="855377" cy="69056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D45E796-8D9C-670F-BDAC-0CA17FB6B572}"/>
              </a:ext>
            </a:extLst>
          </p:cNvPr>
          <p:cNvSpPr txBox="1"/>
          <p:nvPr/>
        </p:nvSpPr>
        <p:spPr>
          <a:xfrm>
            <a:off x="410512" y="1318070"/>
            <a:ext cx="3007815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/>
              <a:t>ULTRAPASSADAS</a:t>
            </a:r>
          </a:p>
          <a:p>
            <a:endParaRPr lang="pt-BR" sz="15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1500" dirty="0"/>
              <a:t>Entendimento que a tecnologia é aplicável e segura;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1500" dirty="0"/>
              <a:t>Atualização do procedimento de rede do ONS contemplando a aplicação da tecnologia de Subestação Digital. “Submódulo 2.11 Requisitos mínimos para os sistemas de proteção, de registro de perturbações e de </a:t>
            </a:r>
            <a:r>
              <a:rPr lang="pt-BR" sz="1500" dirty="0" err="1"/>
              <a:t>teleproteção</a:t>
            </a:r>
            <a:r>
              <a:rPr lang="pt-BR" sz="1500" dirty="0"/>
              <a:t>” Revisão 2024.05.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1100" dirty="0">
              <a:solidFill>
                <a:srgbClr val="005E60"/>
              </a:solidFill>
            </a:endParaRPr>
          </a:p>
          <a:p>
            <a:r>
              <a:rPr lang="pt-BR" sz="1100" dirty="0">
                <a:solidFill>
                  <a:srgbClr val="005E60"/>
                </a:solidFill>
              </a:rPr>
              <a:t> </a:t>
            </a:r>
            <a:endParaRPr lang="pt-BR" dirty="0">
              <a:solidFill>
                <a:srgbClr val="005E60"/>
              </a:solidFill>
            </a:endParaRPr>
          </a:p>
          <a:p>
            <a:endParaRPr lang="pt-BR" dirty="0">
              <a:solidFill>
                <a:srgbClr val="005E60"/>
              </a:solidFill>
            </a:endParaRP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E0CED0-F67D-2B11-2909-1EBAE33C620A}"/>
              </a:ext>
            </a:extLst>
          </p:cNvPr>
          <p:cNvSpPr txBox="1"/>
          <p:nvPr/>
        </p:nvSpPr>
        <p:spPr>
          <a:xfrm>
            <a:off x="7781492" y="1318070"/>
            <a:ext cx="3264310" cy="5684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/>
              <a:t>A SEREM ULTRAPASSADAS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5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1500" dirty="0"/>
              <a:t>Iniciar os estudos para aplicação de subestação digital desde a concepção inicial do projeto. Desta forma as comparações de redução de CAPEX e OPEX poderão ser realizadas de forma justa e coerente;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1500" dirty="0"/>
              <a:t>Aplicação em sua totalidade de cibersegurança para sistemas IEC 61850;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1500" dirty="0"/>
              <a:t>Capacitação prévia de time interno nos agentes em relação a Cibersegurança;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1500" dirty="0"/>
              <a:t>Aplicação de forma mais efetiva da norma IEC 61850 e seus protocolos em sistemas SEP e WAMPAC;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15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1500" dirty="0"/>
              <a:t>Entender que Digitalização do Sistema Elétrico não é futuro...é o presente e uma realidade.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1100" dirty="0">
              <a:solidFill>
                <a:srgbClr val="005E60"/>
              </a:solidFill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100" dirty="0">
              <a:solidFill>
                <a:srgbClr val="005E6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5161C23-E6AD-56AC-EB72-15393E3B116F}"/>
              </a:ext>
            </a:extLst>
          </p:cNvPr>
          <p:cNvSpPr txBox="1"/>
          <p:nvPr/>
        </p:nvSpPr>
        <p:spPr>
          <a:xfrm>
            <a:off x="3726325" y="1318070"/>
            <a:ext cx="389448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500" dirty="0"/>
              <a:t>ULTRAPASSANDO...quase lá</a:t>
            </a:r>
          </a:p>
          <a:p>
            <a:endParaRPr lang="pt-BR" sz="15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1500" dirty="0"/>
              <a:t>Capacitação prévia das equipes de Engenharia e Operações;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1500" dirty="0"/>
              <a:t>Criação de grupos de estudos nos agentes para desenvolvimento de especialistas na tecnologia de Subestação Digital;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1500" dirty="0"/>
              <a:t>Desenvolvimento por partes dos agentes de especificações técnicas para aplicação de subestações digitais em seus projetos;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1500" dirty="0"/>
              <a:t>Desenvolvimentos de ferramentas e soluções para monitoramento da rede de comunicação em Subestações Digitais;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1500" dirty="0"/>
              <a:t>Desenvolvimento por partes dos agentes e grupos de estudos/instituições internacionais e nacionais de procedimentos de testes de aceitação em fábrica e comissionamento com aplicação em subestações digitais;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1100" dirty="0">
              <a:solidFill>
                <a:srgbClr val="005E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1100" dirty="0">
              <a:solidFill>
                <a:srgbClr val="005E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1100" dirty="0">
              <a:solidFill>
                <a:srgbClr val="005E6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78884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2DCA1FBD113E48A7AC7902987D1510" ma:contentTypeVersion="14" ma:contentTypeDescription="Crie um novo documento." ma:contentTypeScope="" ma:versionID="86c8de8f293e914ecc62f045728d67ae">
  <xsd:schema xmlns:xsd="http://www.w3.org/2001/XMLSchema" xmlns:xs="http://www.w3.org/2001/XMLSchema" xmlns:p="http://schemas.microsoft.com/office/2006/metadata/properties" xmlns:ns2="9a19d94c-8ea3-488c-91fa-17b5a52bd491" xmlns:ns3="c2a58a26-6ec3-4634-a3f1-8dd141500c5b" targetNamespace="http://schemas.microsoft.com/office/2006/metadata/properties" ma:root="true" ma:fieldsID="7804dc5e5d3edfb1ae37d6cd29f19f32" ns2:_="" ns3:_="">
    <xsd:import namespace="9a19d94c-8ea3-488c-91fa-17b5a52bd491"/>
    <xsd:import namespace="c2a58a26-6ec3-4634-a3f1-8dd141500c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9d94c-8ea3-488c-91fa-17b5a52bd4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ec8d197b-efd4-4897-b251-83955c2c37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58a26-6ec3-4634-a3f1-8dd141500c5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1148d0b-7daa-4c2a-b04a-21c90e8d2e8a}" ma:internalName="TaxCatchAll" ma:showField="CatchAllData" ma:web="c2a58a26-6ec3-4634-a3f1-8dd141500c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19d94c-8ea3-488c-91fa-17b5a52bd491">
      <Terms xmlns="http://schemas.microsoft.com/office/infopath/2007/PartnerControls"/>
    </lcf76f155ced4ddcb4097134ff3c332f>
    <TaxCatchAll xmlns="c2a58a26-6ec3-4634-a3f1-8dd141500c5b" xsi:nil="true"/>
  </documentManagement>
</p:properties>
</file>

<file path=customXml/itemProps1.xml><?xml version="1.0" encoding="utf-8"?>
<ds:datastoreItem xmlns:ds="http://schemas.openxmlformats.org/officeDocument/2006/customXml" ds:itemID="{E714D773-275A-4EE3-A19B-B74CCA2453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46644A-9654-4F1D-8D22-66CADD06ADF6}"/>
</file>

<file path=customXml/itemProps3.xml><?xml version="1.0" encoding="utf-8"?>
<ds:datastoreItem xmlns:ds="http://schemas.openxmlformats.org/officeDocument/2006/customXml" ds:itemID="{E369DD07-9550-42B5-B622-3FF193C9183E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529f0eba-47c5-4c9e-b25c-d8b4f8be0c20"/>
    <ds:schemaRef ds:uri="http://purl.org/dc/elements/1.1/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703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Inter</vt:lpstr>
      <vt:lpstr>Wingdings</vt:lpstr>
      <vt:lpstr>Tema do Office</vt:lpstr>
      <vt:lpstr>Apresentação do PowerPoint</vt:lpstr>
      <vt:lpstr>DIGITALIZAÇÃO DO SISTEMA ELÉTRICO – SUBESTAÇÕES DIGITAIS</vt:lpstr>
      <vt:lpstr>DIGITALIZAÇÃO DO SISTEMA ELÉTRICO – SUBESTAÇÕES DIGITAIS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Carla Feitoza Ferrari</dc:creator>
  <cp:lastModifiedBy>Bittencourt, Annelise (GE Vernova)</cp:lastModifiedBy>
  <cp:revision>8</cp:revision>
  <dcterms:created xsi:type="dcterms:W3CDTF">2025-01-29T18:43:30Z</dcterms:created>
  <dcterms:modified xsi:type="dcterms:W3CDTF">2025-02-03T19:40:13Z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0x010100A12DCA1FBD113E48A7AC7902987D1510</vt:lpwstr>
  </property>
  <property fmtid="{D5CDD505-2E9C-101B-9397-08002B2CF9AE}" pid="3" name="Order">
    <vt:r8>542600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